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90" r:id="rId2"/>
    <p:sldId id="433" r:id="rId3"/>
    <p:sldId id="410" r:id="rId4"/>
    <p:sldId id="438" r:id="rId5"/>
    <p:sldId id="434" r:id="rId6"/>
    <p:sldId id="437" r:id="rId7"/>
    <p:sldId id="439" r:id="rId8"/>
    <p:sldId id="261" r:id="rId9"/>
    <p:sldId id="406" r:id="rId10"/>
    <p:sldId id="430" r:id="rId11"/>
    <p:sldId id="417" r:id="rId12"/>
    <p:sldId id="394" r:id="rId13"/>
    <p:sldId id="436" r:id="rId14"/>
    <p:sldId id="420" r:id="rId15"/>
    <p:sldId id="435" r:id="rId16"/>
    <p:sldId id="424" r:id="rId17"/>
    <p:sldId id="425" r:id="rId18"/>
    <p:sldId id="347" r:id="rId19"/>
    <p:sldId id="440" r:id="rId20"/>
    <p:sldId id="382" r:id="rId21"/>
    <p:sldId id="431" r:id="rId22"/>
    <p:sldId id="427" r:id="rId23"/>
    <p:sldId id="391" r:id="rId24"/>
    <p:sldId id="416" r:id="rId25"/>
    <p:sldId id="432" r:id="rId26"/>
    <p:sldId id="414" r:id="rId27"/>
    <p:sldId id="413" r:id="rId28"/>
    <p:sldId id="412" r:id="rId29"/>
    <p:sldId id="405" r:id="rId30"/>
    <p:sldId id="397" r:id="rId31"/>
    <p:sldId id="390" r:id="rId32"/>
    <p:sldId id="41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 autoAdjust="0"/>
    <p:restoredTop sz="94674"/>
  </p:normalViewPr>
  <p:slideViewPr>
    <p:cSldViewPr snapToGrid="0" snapToObjects="1">
      <p:cViewPr>
        <p:scale>
          <a:sx n="107" d="100"/>
          <a:sy n="107" d="100"/>
        </p:scale>
        <p:origin x="464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E90A8-F99C-DD4B-A232-290D957DE434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3259F-A26A-DE4F-AEC0-2C7CF7FD3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1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4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36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42A9B3-C29A-CD43-9D8B-5864C532B9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5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3259F-A26A-DE4F-AEC0-2C7CF7FD3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2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29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2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73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1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3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4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486D8-6185-2F46-9500-684DCD158332}" type="datetimeFigureOut">
              <a:rPr lang="en-US" smtClean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DDD88-D027-E04D-BA8E-F9EB70C99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2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5" Type="http://schemas.openxmlformats.org/officeDocument/2006/relationships/image" Target="../media/image3.png"/><Relationship Id="rId10" Type="http://schemas.openxmlformats.org/officeDocument/2006/relationships/hyperlink" Target="https://semanticclimate.github.io/p/en/posts/resourc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ch.cam.ac.uk/pmr/2009/06/06/the-doctor-who-model-of-open-sourc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en.wikipedia.org/wiki/The_Free_Software_Defini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blogs.ch.cam.ac.uk/pmr/2014/07/01/visit-of-richard-stallman-rms-to-cambridge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1422588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data.org/wiki/Q166849" TargetMode="External"/><Relationship Id="rId5" Type="http://schemas.openxmlformats.org/officeDocument/2006/relationships/hyperlink" Target="https://www.wikidata.org/wiki/Q283" TargetMode="External"/><Relationship Id="rId4" Type="http://schemas.openxmlformats.org/officeDocument/2006/relationships/hyperlink" Target="https://www.wikidata.org/wiki/Q137504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ropontology.org/rdf/UO:0000027" TargetMode="External"/><Relationship Id="rId13" Type="http://schemas.openxmlformats.org/officeDocument/2006/relationships/hyperlink" Target="http://purl.obolibrary.org/obo/UO_0000097" TargetMode="External"/><Relationship Id="rId18" Type="http://schemas.openxmlformats.org/officeDocument/2006/relationships/hyperlink" Target="http://purl.obolibrary.org/obo/CHMO_0002855" TargetMode="External"/><Relationship Id="rId3" Type="http://schemas.openxmlformats.org/officeDocument/2006/relationships/hyperlink" Target="https://www.journal.csj.jp/doi/abs/10.1246/bcsj.20120247" TargetMode="External"/><Relationship Id="rId7" Type="http://schemas.openxmlformats.org/officeDocument/2006/relationships/hyperlink" Target="http://purl.obolibrary.org/obo/PATO_0001485" TargetMode="External"/><Relationship Id="rId12" Type="http://schemas.openxmlformats.org/officeDocument/2006/relationships/hyperlink" Target="http://purl.obolibrary.org/obo/PATO_0000918" TargetMode="External"/><Relationship Id="rId17" Type="http://schemas.openxmlformats.org/officeDocument/2006/relationships/hyperlink" Target="https://pubchem.ncbi.nlm.nih.gov/compound/1_2_3_6-Tetrahydrophthalic-anhydride" TargetMode="External"/><Relationship Id="rId2" Type="http://schemas.openxmlformats.org/officeDocument/2006/relationships/hyperlink" Target="http://purl.obolibrary.org/obo/RXNO_0000006" TargetMode="External"/><Relationship Id="rId16" Type="http://schemas.openxmlformats.org/officeDocument/2006/relationships/hyperlink" Target="http://purl.obolibrary.org/obo/RXNO_00004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url.obolibrary.org/obo/CHEBI_39478" TargetMode="External"/><Relationship Id="rId11" Type="http://schemas.openxmlformats.org/officeDocument/2006/relationships/hyperlink" Target="http://purl.obolibrary.org/obo/CHEBI_53251" TargetMode="External"/><Relationship Id="rId5" Type="http://schemas.openxmlformats.org/officeDocument/2006/relationships/hyperlink" Target="http://purl.obolibrary.org/obo/UO_0000040" TargetMode="External"/><Relationship Id="rId15" Type="http://schemas.openxmlformats.org/officeDocument/2006/relationships/hyperlink" Target="http://purl.obolibrary.org/obo/UO_0000032" TargetMode="External"/><Relationship Id="rId10" Type="http://schemas.openxmlformats.org/officeDocument/2006/relationships/hyperlink" Target="http://purl.obolibrary.org/obo/OBI_0000967" TargetMode="External"/><Relationship Id="rId19" Type="http://schemas.openxmlformats.org/officeDocument/2006/relationships/hyperlink" Target="http://purl.obolibrary.org/obo/OBI_0000835" TargetMode="External"/><Relationship Id="rId4" Type="http://schemas.openxmlformats.org/officeDocument/2006/relationships/hyperlink" Target="http://purl.obolibrary.org/obo/RXNO_0000424" TargetMode="External"/><Relationship Id="rId9" Type="http://schemas.openxmlformats.org/officeDocument/2006/relationships/hyperlink" Target="http://purl.obolibrary.org/obo/CHEBI_474859" TargetMode="External"/><Relationship Id="rId14" Type="http://schemas.openxmlformats.org/officeDocument/2006/relationships/hyperlink" Target="http://purl.obolibrary.org/obo/PATO_000014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oi_(identifier)" TargetMode="External"/><Relationship Id="rId4" Type="http://schemas.openxmlformats.org/officeDocument/2006/relationships/hyperlink" Target="https://doi.org/10.1107%2FS010876739101067X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manticclimate.github.io/p/en/posts/IPCC_Glossary/" TargetMode="External"/><Relationship Id="rId2" Type="http://schemas.openxmlformats.org/officeDocument/2006/relationships/hyperlink" Target="https://semanticclimate.github.io/p/en/posts/resourc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climate.github.io/p/en/posts/syr_wikibase/" TargetMode="External"/><Relationship Id="rId4" Type="http://schemas.openxmlformats.org/officeDocument/2006/relationships/hyperlink" Target="https://semanticclimate.github.io/p/en/posts/kgraph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7Sxo0IXe8g&amp;t=7602s&amp;ab_channel=OpenKnowledgeFoundation" TargetMode="External"/><Relationship Id="rId2" Type="http://schemas.openxmlformats.org/officeDocument/2006/relationships/hyperlink" Target="https://www.youtube.com/watch?v=o50Jd1w6xKw&amp;t=16842s&amp;ab_channel=OpenKnowledgeFound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climate.github.io/p/en/posts/demotutorial/" TargetMode="External"/><Relationship Id="rId4" Type="http://schemas.openxmlformats.org/officeDocument/2006/relationships/hyperlink" Target="https://www.youtube.com/playlist?list=PLtKHReMoCMwl3taR18VfvuUHJTO0Cs92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50Jd1w6xKw&amp;t=16842s&amp;ab_channel=OpenKnowledgeFound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hyperlink" Target="https://www.youtube.com/watch?v=V7Sxo0IXe8g&amp;t=7800s&amp;ab_channel=OpenKnowledgeFoundation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rony_capitalism" TargetMode="External"/><Relationship Id="rId13" Type="http://schemas.openxmlformats.org/officeDocument/2006/relationships/hyperlink" Target="https://en.wikipedia.org/wiki/Market_(economics)" TargetMode="External"/><Relationship Id="rId3" Type="http://schemas.openxmlformats.org/officeDocument/2006/relationships/hyperlink" Target="https://en.wikipedia.org/wiki/File:Standard_oil_octopus_loc_color.jpg" TargetMode="External"/><Relationship Id="rId7" Type="http://schemas.openxmlformats.org/officeDocument/2006/relationships/hyperlink" Target="https://en.wikipedia.org/wiki/Exploitation_of_natural_resources" TargetMode="External"/><Relationship Id="rId12" Type="http://schemas.openxmlformats.org/officeDocument/2006/relationships/hyperlink" Target="https://en.wikipedia.org/wiki/Trust_(business)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en.wikipedia.org/wiki/Robber_baron_(industrialist)#cite_note-Atlantic-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John_D._Rockefeller" TargetMode="External"/><Relationship Id="rId11" Type="http://schemas.openxmlformats.org/officeDocument/2006/relationships/hyperlink" Target="https://en.wikipedia.org/wiki/Monopoly" TargetMode="External"/><Relationship Id="rId5" Type="http://schemas.openxmlformats.org/officeDocument/2006/relationships/hyperlink" Target="https://en.wikipedia.org/wiki/Standard_Oil" TargetMode="External"/><Relationship Id="rId15" Type="http://schemas.openxmlformats.org/officeDocument/2006/relationships/hyperlink" Target="https://en.wikipedia.org/wiki/Investor" TargetMode="External"/><Relationship Id="rId10" Type="http://schemas.openxmlformats.org/officeDocument/2006/relationships/hyperlink" Target="https://en.wikipedia.org/wiki/Anti-competitive_practices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s://en.wikipedia.org/wiki/Wage_slavery" TargetMode="External"/><Relationship Id="rId14" Type="http://schemas.openxmlformats.org/officeDocument/2006/relationships/hyperlink" Target="https://en.wikipedia.org/wiki/Market_manipulati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hyperlink" Target="https://twitter.com/hashtag/opencon?src=hash" TargetMode="External"/><Relationship Id="rId7" Type="http://schemas.openxmlformats.org/officeDocument/2006/relationships/hyperlink" Target="https://www.nature.com/articles/429231a" TargetMode="External"/><Relationship Id="rId2" Type="http://schemas.openxmlformats.org/officeDocument/2006/relationships/hyperlink" Target="https://t.co/sgisTFNZ3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twitter.com/hashtag/TDM?src=hash" TargetMode="External"/><Relationship Id="rId9" Type="http://schemas.openxmlformats.org/officeDocument/2006/relationships/hyperlink" Target="http://bannedbygaussian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luralistic.net/2023/01/21/potemkin-ai/#hey-guy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x.com/okfn_okap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osone.org/article/fetchObject.action?uri=info:doi/10.1371/journal.pone.0111303&amp;representation=PDF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08740" y="1674279"/>
            <a:ext cx="2381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 BRIC-NIPGR, New Delhi IN, 2026-01-28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50A7D97-F730-6757-F9F1-31C21F46A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658" y="4327746"/>
            <a:ext cx="1401249" cy="186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2875" y="55824"/>
            <a:ext cx="8926696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/>
              <a:t>semanticClimate</a:t>
            </a:r>
            <a:r>
              <a:rPr lang="en-US" sz="3200" b="1" dirty="0"/>
              <a:t> &amp; CODATA/OT-</a:t>
            </a:r>
            <a:r>
              <a:rPr lang="en-US" sz="3200" b="1" dirty="0" err="1"/>
              <a:t>ViRaRe</a:t>
            </a:r>
            <a:br>
              <a:rPr lang="en-US" sz="3200" b="1" dirty="0"/>
            </a:br>
            <a:r>
              <a:rPr lang="en-US" sz="3200" b="1" i="1" dirty="0"/>
              <a:t>Research assessment &amp; frictionless science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062" y="1277902"/>
            <a:ext cx="31946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Peter Murray-Rust</a:t>
            </a:r>
            <a:endParaRPr lang="en-US" sz="2400" baseline="30000" dirty="0"/>
          </a:p>
          <a:p>
            <a:r>
              <a:rPr lang="en-US" sz="1400" i="1" dirty="0"/>
              <a:t>University of Cambridge </a:t>
            </a:r>
            <a:r>
              <a:rPr lang="en-US" sz="1400" i="1" dirty="0" err="1"/>
              <a:t>semanticClimate</a:t>
            </a:r>
            <a:endParaRPr lang="en-US" sz="1400" i="1" dirty="0"/>
          </a:p>
          <a:p>
            <a:r>
              <a:rPr lang="en-US" sz="1400" i="1" dirty="0" err="1"/>
              <a:t>Peter.murray.rust@googlemail.com</a:t>
            </a:r>
            <a:r>
              <a:rPr lang="en-US" sz="1400" i="1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581" y="6236959"/>
            <a:ext cx="1847315" cy="646331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42875" y="6319391"/>
            <a:ext cx="1987731" cy="44986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2050" name="Picture 2" descr="#semanticClimate Logo">
            <a:extLst>
              <a:ext uri="{FF2B5EF4-FFF2-40B4-BE49-F238E27FC236}">
                <a16:creationId xmlns:a16="http://schemas.microsoft.com/office/drawing/2014/main" id="{44EE5AA8-EB66-19ED-7BC4-8B195E927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53" y="6194209"/>
            <a:ext cx="2548867" cy="59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8383B7-6AC7-201E-1909-C2722FE4DBA5}"/>
              </a:ext>
            </a:extLst>
          </p:cNvPr>
          <p:cNvGrpSpPr/>
          <p:nvPr/>
        </p:nvGrpSpPr>
        <p:grpSpPr>
          <a:xfrm>
            <a:off x="1634835" y="3962400"/>
            <a:ext cx="1034065" cy="1769646"/>
            <a:chOff x="66965" y="1869403"/>
            <a:chExt cx="2242602" cy="388695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E208D2-BC7D-D73A-A738-647AAABD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34F7CB-0B9B-8DF1-CF87-3F1BD0231610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8D8DC-076C-85AB-F8F9-6D36A43B1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600" y="2754044"/>
            <a:ext cx="1318337" cy="7777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C433B0-0604-7223-ACA1-AE7B3224896E}"/>
              </a:ext>
            </a:extLst>
          </p:cNvPr>
          <p:cNvSpPr txBox="1"/>
          <p:nvPr/>
        </p:nvSpPr>
        <p:spPr>
          <a:xfrm>
            <a:off x="7254719" y="3744642"/>
            <a:ext cx="143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and Open Source (F/OSS)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70EDE2-653D-18FD-1326-F9F228FDD7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8871" y="3965244"/>
            <a:ext cx="891421" cy="10948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6C95DD8-004A-EC92-B2D9-5DF4ED36897A}"/>
              </a:ext>
            </a:extLst>
          </p:cNvPr>
          <p:cNvSpPr txBox="1"/>
          <p:nvPr/>
        </p:nvSpPr>
        <p:spPr>
          <a:xfrm>
            <a:off x="4899283" y="1142977"/>
            <a:ext cx="139063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NIPGR team</a:t>
            </a:r>
          </a:p>
          <a:p>
            <a:r>
              <a:rPr lang="en-US" dirty="0"/>
              <a:t>Volunteers</a:t>
            </a:r>
          </a:p>
          <a:p>
            <a:r>
              <a:rPr lang="en-US" dirty="0"/>
              <a:t>TIB Germany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CDCB8F-9CA2-A469-F032-E0D4D3EDE77B}"/>
              </a:ext>
            </a:extLst>
          </p:cNvPr>
          <p:cNvSpPr txBox="1"/>
          <p:nvPr/>
        </p:nvSpPr>
        <p:spPr>
          <a:xfrm>
            <a:off x="5374777" y="5124971"/>
            <a:ext cx="22004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CHUFF the OKF Okapi</a:t>
            </a:r>
          </a:p>
        </p:txBody>
      </p:sp>
      <p:sp>
        <p:nvSpPr>
          <p:cNvPr id="37" name="Oval Callout 36">
            <a:extLst>
              <a:ext uri="{FF2B5EF4-FFF2-40B4-BE49-F238E27FC236}">
                <a16:creationId xmlns:a16="http://schemas.microsoft.com/office/drawing/2014/main" id="{0E06D578-03FB-F321-06D5-1825F84EB510}"/>
              </a:ext>
            </a:extLst>
          </p:cNvPr>
          <p:cNvSpPr/>
          <p:nvPr/>
        </p:nvSpPr>
        <p:spPr>
          <a:xfrm>
            <a:off x="2151867" y="2834204"/>
            <a:ext cx="3659934" cy="707887"/>
          </a:xfrm>
          <a:prstGeom prst="wedgeEllipseCallout">
            <a:avLst>
              <a:gd name="adj1" fmla="val -39630"/>
              <a:gd name="adj2" fmla="val 23963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We’ll guide you through the presentation</a:t>
            </a:r>
          </a:p>
        </p:txBody>
      </p:sp>
      <p:sp>
        <p:nvSpPr>
          <p:cNvPr id="39" name="Oval Callout 38">
            <a:extLst>
              <a:ext uri="{FF2B5EF4-FFF2-40B4-BE49-F238E27FC236}">
                <a16:creationId xmlns:a16="http://schemas.microsoft.com/office/drawing/2014/main" id="{D08B558B-8140-7EEC-B230-E540D543E7F8}"/>
              </a:ext>
            </a:extLst>
          </p:cNvPr>
          <p:cNvSpPr/>
          <p:nvPr/>
        </p:nvSpPr>
        <p:spPr>
          <a:xfrm>
            <a:off x="2668900" y="4327746"/>
            <a:ext cx="3299971" cy="707887"/>
          </a:xfrm>
          <a:prstGeom prst="wedgeEllipseCallout">
            <a:avLst>
              <a:gd name="adj1" fmla="val 63766"/>
              <a:gd name="adj2" fmla="val -4202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And show how to use our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0AE3F-46E4-8A99-D803-70AA44F35358}"/>
              </a:ext>
            </a:extLst>
          </p:cNvPr>
          <p:cNvSpPr txBox="1"/>
          <p:nvPr/>
        </p:nvSpPr>
        <p:spPr>
          <a:xfrm>
            <a:off x="208985" y="2033613"/>
            <a:ext cx="4363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10"/>
              </a:rPr>
              <a:t>https://semanticclimate.github.io/p/en/posts/resources</a:t>
            </a:r>
            <a:r>
              <a:rPr lang="en-US" i="1" dirty="0">
                <a:hlinkClick r:id="rId10"/>
              </a:rPr>
              <a:t>/</a:t>
            </a:r>
            <a:r>
              <a:rPr lang="en-US" i="1" dirty="0"/>
              <a:t> </a:t>
            </a:r>
          </a:p>
        </p:txBody>
      </p:sp>
      <p:pic>
        <p:nvPicPr>
          <p:cNvPr id="1026" name="Picture 2" descr="BRIC-NIPGR (@NIPGRsocial) / X">
            <a:extLst>
              <a:ext uri="{FF2B5EF4-FFF2-40B4-BE49-F238E27FC236}">
                <a16:creationId xmlns:a16="http://schemas.microsoft.com/office/drawing/2014/main" id="{9263BF8A-CFF3-F00B-CE00-C48BC28E6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396" y="5850590"/>
            <a:ext cx="1070372" cy="100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35D4A6-1C17-F982-DA72-F28DB02F5F01}"/>
              </a:ext>
            </a:extLst>
          </p:cNvPr>
          <p:cNvSpPr txBox="1"/>
          <p:nvPr/>
        </p:nvSpPr>
        <p:spPr>
          <a:xfrm>
            <a:off x="769756" y="2486519"/>
            <a:ext cx="8211140" cy="457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77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D7503AA9-F0E3-EEDD-AA27-C744E9E81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8E5F05A-EFB3-CC97-4E74-F8DD6551E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16512" y="3429000"/>
            <a:ext cx="2860288" cy="28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87B192C-C90A-5DEC-D06E-827F592A4E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91415" y="3428999"/>
            <a:ext cx="1085385" cy="10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AC158-8245-8FB5-B140-318B30B5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90" y="548268"/>
            <a:ext cx="7772400" cy="4371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79D76F-675D-89D2-11CC-2B38E923A8F5}"/>
              </a:ext>
            </a:extLst>
          </p:cNvPr>
          <p:cNvSpPr txBox="1"/>
          <p:nvPr/>
        </p:nvSpPr>
        <p:spPr>
          <a:xfrm>
            <a:off x="1808359" y="5144852"/>
            <a:ext cx="5673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100+ participants</a:t>
            </a:r>
          </a:p>
          <a:p>
            <a:r>
              <a:rPr lang="en-US" sz="2800" dirty="0"/>
              <a:t>6-monthly internships (thanks NIPGR)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A9EBE0-A430-7976-D08E-492C4979BDF0}"/>
              </a:ext>
            </a:extLst>
          </p:cNvPr>
          <p:cNvSpPr txBox="1"/>
          <p:nvPr/>
        </p:nvSpPr>
        <p:spPr>
          <a:xfrm>
            <a:off x="5045476" y="2734255"/>
            <a:ext cx="90120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“Doctor WHO</a:t>
            </a:r>
          </a:p>
          <a:p>
            <a:r>
              <a:rPr lang="en-US" sz="1000" dirty="0">
                <a:hlinkClick r:id="rId3"/>
              </a:rPr>
              <a:t>handover”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0F2415-E501-BB14-C4C4-5260F41B085C}"/>
              </a:ext>
            </a:extLst>
          </p:cNvPr>
          <p:cNvSpPr txBox="1"/>
          <p:nvPr/>
        </p:nvSpPr>
        <p:spPr>
          <a:xfrm>
            <a:off x="2682950" y="97183"/>
            <a:ext cx="411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Mentors and Support 2025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00C42-9D56-152A-AFEF-462596946A90}"/>
              </a:ext>
            </a:extLst>
          </p:cNvPr>
          <p:cNvSpPr txBox="1"/>
          <p:nvPr/>
        </p:nvSpPr>
        <p:spPr>
          <a:xfrm>
            <a:off x="1443657" y="4576716"/>
            <a:ext cx="4695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i="0" dirty="0">
                <a:effectLst/>
                <a:latin typeface="-apple-system"/>
              </a:rPr>
              <a:t>Simon</a:t>
            </a:r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1F2328"/>
                </a:solidFill>
                <a:effectLst/>
                <a:latin typeface="-apple-system"/>
              </a:rPr>
              <a:t>Worthington</a:t>
            </a:r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: TIB Hanover (German National Library of Science and Technology:</a:t>
            </a:r>
          </a:p>
          <a:p>
            <a:r>
              <a:rPr lang="en-GB" sz="1000" b="0" i="0" dirty="0">
                <a:solidFill>
                  <a:srgbClr val="1F2328"/>
                </a:solidFill>
                <a:effectLst/>
                <a:latin typeface="-apple-system"/>
              </a:rPr>
              <a:t> Leibniz Information Centre for Science and Technology and University Library)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0472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CDE0E48-56DB-0219-1FB3-9DAD9B810A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7BD20-E203-2933-6633-CE862023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83" y="973627"/>
            <a:ext cx="8965431" cy="504305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3C42A47-CCD6-E478-EB6E-B8CB0CAC9008}"/>
              </a:ext>
            </a:extLst>
          </p:cNvPr>
          <p:cNvGrpSpPr/>
          <p:nvPr/>
        </p:nvGrpSpPr>
        <p:grpSpPr>
          <a:xfrm>
            <a:off x="480798" y="1166018"/>
            <a:ext cx="692575" cy="1180929"/>
            <a:chOff x="66965" y="1869403"/>
            <a:chExt cx="2213895" cy="51183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E61947-592A-76D1-02FF-17D8BC6B5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21F02E-C3A1-2C54-3057-2403EB4B8DE0}"/>
                </a:ext>
              </a:extLst>
            </p:cNvPr>
            <p:cNvSpPr txBox="1"/>
            <p:nvPr/>
          </p:nvSpPr>
          <p:spPr>
            <a:xfrm>
              <a:off x="66965" y="5387028"/>
              <a:ext cx="1830359" cy="16007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7682A32-89DD-0FA8-93F9-F7DE3ACA0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49" y="5068869"/>
            <a:ext cx="691173" cy="959754"/>
          </a:xfrm>
          <a:prstGeom prst="rect">
            <a:avLst/>
          </a:prstGeom>
        </p:spPr>
      </p:pic>
      <p:sp>
        <p:nvSpPr>
          <p:cNvPr id="19" name="Oval Callout 18">
            <a:extLst>
              <a:ext uri="{FF2B5EF4-FFF2-40B4-BE49-F238E27FC236}">
                <a16:creationId xmlns:a16="http://schemas.microsoft.com/office/drawing/2014/main" id="{14DFE53C-C260-1437-3784-086A6226652E}"/>
              </a:ext>
            </a:extLst>
          </p:cNvPr>
          <p:cNvSpPr/>
          <p:nvPr/>
        </p:nvSpPr>
        <p:spPr>
          <a:xfrm>
            <a:off x="2118087" y="52708"/>
            <a:ext cx="4187790" cy="791291"/>
          </a:xfrm>
          <a:prstGeom prst="wedgeEllipseCallout">
            <a:avLst>
              <a:gd name="adj1" fmla="val -76485"/>
              <a:gd name="adj2" fmla="val 12074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January 2026, no previous experience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Learning by Doing</a:t>
            </a:r>
            <a:endParaRPr lang="en-US" sz="1800" b="1" i="1" dirty="0">
              <a:solidFill>
                <a:schemeClr val="tx1"/>
              </a:solidFill>
            </a:endParaRPr>
          </a:p>
        </p:txBody>
      </p: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5CE4E4B4-B484-1A5D-5FA5-B3FF05520932}"/>
              </a:ext>
            </a:extLst>
          </p:cNvPr>
          <p:cNvSpPr/>
          <p:nvPr/>
        </p:nvSpPr>
        <p:spPr>
          <a:xfrm>
            <a:off x="4472333" y="5632977"/>
            <a:ext cx="2498483" cy="791291"/>
          </a:xfrm>
          <a:prstGeom prst="wedgeEllipseCallout">
            <a:avLst>
              <a:gd name="adj1" fmla="val 118659"/>
              <a:gd name="adj2" fmla="val -9222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Driven by public presentations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79B3E6-C6DD-8732-E63D-5757AC84FF87}"/>
              </a:ext>
            </a:extLst>
          </p:cNvPr>
          <p:cNvSpPr/>
          <p:nvPr/>
        </p:nvSpPr>
        <p:spPr>
          <a:xfrm>
            <a:off x="3498849" y="3661691"/>
            <a:ext cx="1841500" cy="197715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62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FAD4-5474-D8FA-4B0C-C1992F6C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freedoms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6484-43D8-073B-87B0-BF937E00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58252"/>
            <a:ext cx="8229600" cy="4525963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0.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run the program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for any purpose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1. to study how the program works (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source code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indent="0" algn="l">
              <a:buNone/>
            </a:pP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redistribute copies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so you can help your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algn="l">
              <a:buNone/>
            </a:pPr>
            <a:r>
              <a:rPr lang="en-GB" dirty="0">
                <a:solidFill>
                  <a:srgbClr val="202122"/>
                </a:solidFill>
                <a:latin typeface="Arial" panose="020B0604020202020204" pitchFamily="34" charset="0"/>
              </a:rPr>
              <a:t>3. 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distribute copies of your 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modified versions</a:t>
            </a:r>
            <a:endParaRPr lang="en-GB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300" dirty="0">
                <a:hlinkClick r:id="rId2"/>
              </a:rPr>
              <a:t>https://en.wikipedia.org/wiki/The_Free_Software_Definition</a:t>
            </a:r>
            <a:r>
              <a:rPr lang="en-US" sz="13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B55A9-9CCE-7D67-31EE-F5324468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650" y="4727546"/>
            <a:ext cx="2306549" cy="1581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5E29C-BD25-B76D-ECAB-AFD2B665426C}"/>
              </a:ext>
            </a:extLst>
          </p:cNvPr>
          <p:cNvSpPr txBox="1"/>
          <p:nvPr/>
        </p:nvSpPr>
        <p:spPr>
          <a:xfrm>
            <a:off x="3411533" y="6345237"/>
            <a:ext cx="573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https://blogs.ch.cam.ac.uk/pmr/2014/07/01/visit-of-richard-stallman-rms-to-cambridge/</a:t>
            </a:r>
            <a:r>
              <a:rPr lang="en-US" sz="12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BF798-8E88-174B-9654-373D8CCACA7E}"/>
              </a:ext>
            </a:extLst>
          </p:cNvPr>
          <p:cNvSpPr txBox="1"/>
          <p:nvPr/>
        </p:nvSpPr>
        <p:spPr>
          <a:xfrm>
            <a:off x="5486400" y="584811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GNU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F936C1-DB69-C2DB-A011-1FDC20440031}"/>
              </a:ext>
            </a:extLst>
          </p:cNvPr>
          <p:cNvCxnSpPr/>
          <p:nvPr/>
        </p:nvCxnSpPr>
        <p:spPr>
          <a:xfrm flipV="1">
            <a:off x="6277766" y="5757863"/>
            <a:ext cx="1472158" cy="29317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E3B8057-F7AB-F684-BE66-505568CA1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371" y="5249226"/>
            <a:ext cx="1199817" cy="11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5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EFAD4-5474-D8FA-4B0C-C1992F6C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22" y="2994087"/>
            <a:ext cx="8229600" cy="1143000"/>
          </a:xfrm>
        </p:spPr>
        <p:txBody>
          <a:bodyPr/>
          <a:lstStyle/>
          <a:p>
            <a:r>
              <a:rPr lang="en-US" dirty="0"/>
              <a:t>PMR’s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36484-43D8-073B-87B0-BF937E002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05" y="3958384"/>
            <a:ext cx="8229600" cy="262497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sz="2800" dirty="0">
                <a:solidFill>
                  <a:srgbClr val="202122"/>
                </a:solidFill>
                <a:latin typeface="Arial" panose="020B0604020202020204" pitchFamily="34" charset="0"/>
              </a:rPr>
              <a:t>1</a:t>
            </a:r>
            <a:r>
              <a:rPr lang="en-GB" sz="28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read the </a:t>
            </a:r>
            <a:r>
              <a:rPr lang="en-GB" sz="2800" b="1" dirty="0">
                <a:solidFill>
                  <a:srgbClr val="202122"/>
                </a:solidFill>
                <a:latin typeface="Arial" panose="020B0604020202020204" pitchFamily="34" charset="0"/>
              </a:rPr>
              <a:t>content</a:t>
            </a:r>
            <a:r>
              <a:rPr lang="en-GB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with eyes and machines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rgbClr val="202122"/>
                </a:solidFill>
                <a:latin typeface="Arial" panose="020B0604020202020204" pitchFamily="34" charset="0"/>
              </a:rPr>
              <a:t>2</a:t>
            </a:r>
            <a:r>
              <a:rPr lang="en-GB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redistribute copies</a:t>
            </a:r>
            <a:r>
              <a:rPr lang="en-GB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to help your neighbour.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rgbClr val="202122"/>
                </a:solidFill>
                <a:latin typeface="Arial" panose="020B0604020202020204" pitchFamily="34" charset="0"/>
              </a:rPr>
              <a:t>3. </a:t>
            </a:r>
            <a:r>
              <a:rPr lang="en-GB" sz="2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To distribute copies and aggregates of </a:t>
            </a:r>
            <a:r>
              <a:rPr lang="en-GB" sz="28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modified versions</a:t>
            </a:r>
          </a:p>
          <a:p>
            <a:pPr marL="0" indent="0" algn="l">
              <a:buNone/>
            </a:pPr>
            <a:r>
              <a:rPr lang="en-GB" sz="2800" dirty="0">
                <a:solidFill>
                  <a:srgbClr val="202122"/>
                </a:solidFill>
                <a:latin typeface="Arial" panose="020B0604020202020204" pitchFamily="34" charset="0"/>
              </a:rPr>
              <a:t>4. To </a:t>
            </a:r>
            <a:r>
              <a:rPr lang="en-GB" sz="2800" b="1" dirty="0">
                <a:solidFill>
                  <a:srgbClr val="202122"/>
                </a:solidFill>
                <a:latin typeface="Arial" panose="020B0604020202020204" pitchFamily="34" charset="0"/>
              </a:rPr>
              <a:t>extract and compute </a:t>
            </a:r>
            <a:r>
              <a:rPr lang="en-GB" sz="2800" dirty="0">
                <a:solidFill>
                  <a:srgbClr val="202122"/>
                </a:solidFill>
                <a:latin typeface="Arial" panose="020B0604020202020204" pitchFamily="34" charset="0"/>
              </a:rPr>
              <a:t>any content</a:t>
            </a:r>
            <a:endParaRPr lang="en-GB" sz="280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BD8FE2-4505-6CAC-5EA8-55276320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2" y="761205"/>
            <a:ext cx="7772400" cy="183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68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7B039-AD13-485F-1AA6-44A557F65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9E5A5-735B-5403-2E97-00CD6070D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To create verifiable computable climate* knowledge</a:t>
            </a: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we take the following as verifiable sources of truth</a:t>
            </a:r>
          </a:p>
          <a:p>
            <a:pPr lvl="1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IPCC framework (PDF or web-HTML)</a:t>
            </a:r>
          </a:p>
          <a:p>
            <a:pPr lvl="1"/>
            <a:r>
              <a:rPr lang="en-GB" b="1" dirty="0">
                <a:solidFill>
                  <a:srgbClr val="1F2328"/>
                </a:solidFill>
                <a:latin typeface="-apple-system"/>
              </a:rPr>
              <a:t>UNFCCC reports (COPs)</a:t>
            </a:r>
          </a:p>
          <a:p>
            <a:pPr lvl="1"/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1000/week scholarly climate publications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/>
              <a:t>* </a:t>
            </a:r>
            <a:r>
              <a:rPr lang="en-US" sz="1800" i="1" dirty="0"/>
              <a:t>Or any other science</a:t>
            </a:r>
          </a:p>
        </p:txBody>
      </p:sp>
    </p:spTree>
    <p:extLst>
      <p:ext uri="{BB962C8B-B14F-4D97-AF65-F5344CB8AC3E}">
        <p14:creationId xmlns:p14="http://schemas.microsoft.com/office/powerpoint/2010/main" val="3878070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8DFD666-EBCB-E023-1A95-FF543EAB9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18C19AA7-7B4F-976A-83AB-28BBF293AA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7168" y="1344168"/>
            <a:ext cx="2389632" cy="238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D21E2-5C69-B236-D94D-A445BD05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977" y="670560"/>
            <a:ext cx="7325432" cy="54909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369FA-CBE6-7DC0-80F7-1702426E0042}"/>
              </a:ext>
            </a:extLst>
          </p:cNvPr>
          <p:cNvSpPr txBox="1"/>
          <p:nvPr/>
        </p:nvSpPr>
        <p:spPr>
          <a:xfrm>
            <a:off x="3014354" y="38416"/>
            <a:ext cx="5340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Semantic Science with Wikidata IDs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3C112-3335-CC8D-756B-73CE795BB22B}"/>
              </a:ext>
            </a:extLst>
          </p:cNvPr>
          <p:cNvSpPr txBox="1"/>
          <p:nvPr/>
        </p:nvSpPr>
        <p:spPr>
          <a:xfrm>
            <a:off x="3075512" y="2450854"/>
            <a:ext cx="200567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‎borosilicate glass‎ | ‎type of glass with silica and boron trioxide as the main glass-forming constituents‎"/>
              </a:rPr>
              <a:t>borosilicate </a:t>
            </a:r>
            <a:r>
              <a:rPr lang="en-GB" b="1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‎borosilicate glass‎ | ‎type of glass with silica and boron trioxide as the main glass-forming constituents‎"/>
              </a:rPr>
              <a:t>glass</a:t>
            </a:r>
          </a:p>
          <a:p>
            <a:r>
              <a:rPr lang="en-GB" b="0" i="0" u="none" strike="noStrike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‎borosilicate glass‎ | ‎type of glass with silica and boron trioxide as the main glass-forming constituents‎"/>
              </a:rPr>
              <a:t> (Q1422588)</a:t>
            </a:r>
            <a:endParaRPr lang="en-GB" b="0" i="0" dirty="0">
              <a:solidFill>
                <a:srgbClr val="101418"/>
              </a:solidFill>
              <a:effectLst/>
              <a:latin typeface="Linux Liberti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52E88-9FE6-7316-713D-B4FCBB818041}"/>
              </a:ext>
            </a:extLst>
          </p:cNvPr>
          <p:cNvSpPr txBox="1"/>
          <p:nvPr/>
        </p:nvSpPr>
        <p:spPr>
          <a:xfrm>
            <a:off x="2133600" y="5268197"/>
            <a:ext cx="358521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0" i="0" dirty="0" err="1">
                <a:solidFill>
                  <a:srgbClr val="101418"/>
                </a:solidFill>
                <a:effectLst/>
                <a:latin typeface="Linux Libertine"/>
              </a:rPr>
              <a:t>Shankhpushpi</a:t>
            </a:r>
            <a:r>
              <a:rPr lang="en-GB" dirty="0">
                <a:solidFill>
                  <a:srgbClr val="101418"/>
                </a:solidFill>
                <a:latin typeface="Linux Libertine"/>
              </a:rPr>
              <a:t> </a:t>
            </a:r>
          </a:p>
          <a:p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Ayurvedic medicine. </a:t>
            </a:r>
            <a:r>
              <a:rPr lang="en-GB" b="0" i="0" dirty="0">
                <a:solidFill>
                  <a:srgbClr val="54595D"/>
                </a:solidFill>
                <a:effectLst/>
                <a:latin typeface="Linux Libertine"/>
              </a:rPr>
              <a:t>(Q37632633)</a:t>
            </a:r>
            <a:endParaRPr lang="en-GB" b="0" i="0" dirty="0">
              <a:solidFill>
                <a:srgbClr val="101418"/>
              </a:solidFill>
              <a:effectLst/>
              <a:latin typeface="Linux Libertin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59E29-545C-F66A-F1C2-6DD05FAB0553}"/>
              </a:ext>
            </a:extLst>
          </p:cNvPr>
          <p:cNvSpPr txBox="1"/>
          <p:nvPr/>
        </p:nvSpPr>
        <p:spPr>
          <a:xfrm>
            <a:off x="182880" y="3651242"/>
            <a:ext cx="2749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‎lemon juice‎ | ‎fruit juice‎"/>
              </a:rPr>
              <a:t>lemon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‎lemon juice‎ | ‎fruit juice‎"/>
              </a:rPr>
              <a:t> </a:t>
            </a:r>
            <a:r>
              <a:rPr lang="en-GB" b="1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‎lemon juice‎ | ‎fruit juice‎"/>
              </a:rPr>
              <a:t>juice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‎lemon juice‎ | ‎fruit juice‎"/>
              </a:rPr>
              <a:t> (Q1375049)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9B3983-E418-C010-9318-6B7FA68F814B}"/>
              </a:ext>
            </a:extLst>
          </p:cNvPr>
          <p:cNvSpPr txBox="1"/>
          <p:nvPr/>
        </p:nvSpPr>
        <p:spPr>
          <a:xfrm>
            <a:off x="6471991" y="3097185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‎water‎ | ‎chemical compound whose molecules are formed by two hydrogen atoms and one oxygen atom‎"/>
              </a:rPr>
              <a:t>water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‎water‎ | ‎chemical compound whose molecules are formed by two hydrogen atoms and one oxygen atom‎"/>
              </a:rPr>
              <a:t> (Q283)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138D45-8AFC-054C-3CA5-8FAE44FE13DD}"/>
              </a:ext>
            </a:extLst>
          </p:cNvPr>
          <p:cNvSpPr txBox="1"/>
          <p:nvPr/>
        </p:nvSpPr>
        <p:spPr>
          <a:xfrm>
            <a:off x="5522976" y="4275054"/>
            <a:ext cx="32367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‎magnifying glass‎ | ‎a piece of glass that make things look bigger off‎"/>
              </a:rPr>
              <a:t>magnifying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‎magnifying glass‎ | ‎a piece of glass that make things look bigger off‎"/>
              </a:rPr>
              <a:t> </a:t>
            </a:r>
            <a:r>
              <a:rPr lang="en-GB" b="1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‎magnifying glass‎ | ‎a piece of glass that make things look bigger off‎"/>
              </a:rPr>
              <a:t>glass</a:t>
            </a:r>
            <a:r>
              <a:rPr lang="en-GB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‎magnifying glass‎ | ‎a piece of glass that make things look bigger off‎"/>
              </a:rPr>
              <a:t> (Q166849)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F25F7B-1118-A74E-4F22-F34D92B023D5}"/>
              </a:ext>
            </a:extLst>
          </p:cNvPr>
          <p:cNvSpPr txBox="1"/>
          <p:nvPr/>
        </p:nvSpPr>
        <p:spPr>
          <a:xfrm>
            <a:off x="4207076" y="4789941"/>
            <a:ext cx="2264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101418"/>
                </a:solidFill>
                <a:effectLst/>
                <a:latin typeface="Linux Libertine"/>
              </a:rPr>
              <a:t>thermometer </a:t>
            </a:r>
            <a:r>
              <a:rPr lang="en-GB" b="0" i="0" dirty="0">
                <a:solidFill>
                  <a:srgbClr val="54595D"/>
                </a:solidFill>
                <a:effectLst/>
                <a:latin typeface="Linux Libertine"/>
              </a:rPr>
              <a:t>(Q646)</a:t>
            </a:r>
            <a:endParaRPr lang="en-GB" b="0" i="0" dirty="0">
              <a:solidFill>
                <a:srgbClr val="101418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6574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0CB7A4-A72C-8AB3-3008-D3119B01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8" y="2537620"/>
            <a:ext cx="621824" cy="803735"/>
          </a:xfrm>
          <a:prstGeom prst="rect">
            <a:avLst/>
          </a:prstGeom>
        </p:spPr>
      </p:pic>
      <p:sp>
        <p:nvSpPr>
          <p:cNvPr id="7" name="Oval Callout 6">
            <a:extLst>
              <a:ext uri="{FF2B5EF4-FFF2-40B4-BE49-F238E27FC236}">
                <a16:creationId xmlns:a16="http://schemas.microsoft.com/office/drawing/2014/main" id="{C3A357BB-95EF-11F6-34AF-485AB76861FA}"/>
              </a:ext>
            </a:extLst>
          </p:cNvPr>
          <p:cNvSpPr/>
          <p:nvPr/>
        </p:nvSpPr>
        <p:spPr>
          <a:xfrm>
            <a:off x="1837874" y="1804026"/>
            <a:ext cx="3910925" cy="791291"/>
          </a:xfrm>
          <a:prstGeom prst="wedgeEllipseCallout">
            <a:avLst>
              <a:gd name="adj1" fmla="val -72448"/>
              <a:gd name="adj2" fmla="val 7034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our approach is very simple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2B99C-9EB1-BBAD-9B88-726D6AEB4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97" y="2115440"/>
            <a:ext cx="691173" cy="959754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61FB7294-E988-4BDA-2FDE-C4FD9B81D01C}"/>
              </a:ext>
            </a:extLst>
          </p:cNvPr>
          <p:cNvSpPr/>
          <p:nvPr/>
        </p:nvSpPr>
        <p:spPr>
          <a:xfrm>
            <a:off x="3698381" y="2738244"/>
            <a:ext cx="1747237" cy="959754"/>
          </a:xfrm>
          <a:prstGeom prst="wedgeEllipseCallout">
            <a:avLst>
              <a:gd name="adj1" fmla="val 180287"/>
              <a:gd name="adj2" fmla="val -67513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no OWL, no Protege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3626CEF8-3EBC-0AF0-6423-5E3A8A5192EB}"/>
              </a:ext>
            </a:extLst>
          </p:cNvPr>
          <p:cNvSpPr/>
          <p:nvPr/>
        </p:nvSpPr>
        <p:spPr>
          <a:xfrm>
            <a:off x="1448295" y="3817175"/>
            <a:ext cx="2755570" cy="791291"/>
          </a:xfrm>
          <a:prstGeom prst="wedgeEllipseCallout">
            <a:avLst>
              <a:gd name="adj1" fmla="val -66172"/>
              <a:gd name="adj2" fmla="val -1798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RDF triple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node-edge-node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29E48-3964-408F-72CE-D88620B9918D}"/>
              </a:ext>
            </a:extLst>
          </p:cNvPr>
          <p:cNvSpPr txBox="1"/>
          <p:nvPr/>
        </p:nvSpPr>
        <p:spPr>
          <a:xfrm>
            <a:off x="2722327" y="773032"/>
            <a:ext cx="2575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i="0" dirty="0">
                <a:solidFill>
                  <a:srgbClr val="1F2328"/>
                </a:solidFill>
                <a:effectLst/>
                <a:latin typeface="-apple-system"/>
              </a:rPr>
              <a:t>Knowledge Graphs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26106E04-E394-922B-BB0C-2C53FAE4EAC4}"/>
              </a:ext>
            </a:extLst>
          </p:cNvPr>
          <p:cNvSpPr/>
          <p:nvPr/>
        </p:nvSpPr>
        <p:spPr>
          <a:xfrm>
            <a:off x="2533707" y="4772240"/>
            <a:ext cx="2519260" cy="959754"/>
          </a:xfrm>
          <a:prstGeom prst="wedgeEllipseCallout">
            <a:avLst>
              <a:gd name="adj1" fmla="val 158765"/>
              <a:gd name="adj2" fmla="val -28071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800" b="1" dirty="0">
                <a:solidFill>
                  <a:srgbClr val="1F2328"/>
                </a:solidFill>
                <a:latin typeface="-apple-system"/>
              </a:rPr>
              <a:t>Wikidata</a:t>
            </a:r>
            <a:r>
              <a:rPr lang="en-GB" sz="1800" dirty="0">
                <a:solidFill>
                  <a:srgbClr val="1F2328"/>
                </a:solidFill>
                <a:latin typeface="-apple-system"/>
              </a:rPr>
              <a:t>!</a:t>
            </a:r>
          </a:p>
          <a:p>
            <a:r>
              <a:rPr lang="en-GB" dirty="0">
                <a:solidFill>
                  <a:srgbClr val="1F2328"/>
                </a:solidFill>
                <a:latin typeface="-apple-system"/>
              </a:rPr>
              <a:t>It’</a:t>
            </a:r>
            <a:r>
              <a:rPr lang="en-GB" sz="1800" dirty="0">
                <a:solidFill>
                  <a:srgbClr val="1F2328"/>
                </a:solidFill>
                <a:latin typeface="-apple-system"/>
              </a:rPr>
              <a:t>s an enhanced triple Store</a:t>
            </a:r>
          </a:p>
        </p:txBody>
      </p:sp>
    </p:spTree>
    <p:extLst>
      <p:ext uri="{BB962C8B-B14F-4D97-AF65-F5344CB8AC3E}">
        <p14:creationId xmlns:p14="http://schemas.microsoft.com/office/powerpoint/2010/main" val="312293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DD386-C7DA-72A3-7311-708FC6CC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Graph Visualization and Analysis</a:t>
            </a:r>
            <a:b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6FACE-6D40-A28E-1065-4C522DB7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We’ve many tools...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dirty="0">
                <a:solidFill>
                  <a:srgbClr val="1F2328"/>
                </a:solidFill>
                <a:latin typeface="-apple-system"/>
              </a:rPr>
              <a:t>ed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itors and display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solidFill>
                  <a:srgbClr val="1F2328"/>
                </a:solidFill>
                <a:effectLst/>
                <a:latin typeface="-apple-system"/>
              </a:rPr>
              <a:t>networkX</a:t>
            </a:r>
            <a:endParaRPr lang="en-GB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D3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query languages…</a:t>
            </a:r>
          </a:p>
          <a:p>
            <a:pPr marL="0" indent="0" algn="l">
              <a:buNone/>
            </a:pPr>
            <a:endParaRPr lang="en-GB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1F2328"/>
                </a:solidFill>
                <a:effectLst/>
                <a:latin typeface="-apple-system"/>
              </a:rPr>
              <a:t>SPARQL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GraphQL</a:t>
            </a:r>
            <a:br>
              <a:rPr lang="en-GB" dirty="0"/>
            </a:br>
            <a:endParaRPr lang="en-US" dirty="0"/>
          </a:p>
        </p:txBody>
      </p:sp>
      <p:pic>
        <p:nvPicPr>
          <p:cNvPr id="4" name="NetworkX_new">
            <a:hlinkClick r:id="" action="ppaction://media"/>
            <a:extLst>
              <a:ext uri="{FF2B5EF4-FFF2-40B4-BE49-F238E27FC236}">
                <a16:creationId xmlns:a16="http://schemas.microsoft.com/office/drawing/2014/main" id="{55009B4D-EDF8-64DC-F911-3C22CF9180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9198" y="1754371"/>
            <a:ext cx="5257602" cy="295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6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CB443A-E5DF-7246-8381-8B5D70FB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549" y="1426034"/>
            <a:ext cx="5583327" cy="558332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BD12FC4-1774-804A-8D58-6F2AB0D3A341}"/>
              </a:ext>
            </a:extLst>
          </p:cNvPr>
          <p:cNvGrpSpPr/>
          <p:nvPr/>
        </p:nvGrpSpPr>
        <p:grpSpPr>
          <a:xfrm>
            <a:off x="6507284" y="932768"/>
            <a:ext cx="700644" cy="1600257"/>
            <a:chOff x="6507284" y="932768"/>
            <a:chExt cx="700644" cy="1600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C2F10-C6CC-BC44-88E6-BE453FCAD11C}"/>
                </a:ext>
              </a:extLst>
            </p:cNvPr>
            <p:cNvGrpSpPr/>
            <p:nvPr/>
          </p:nvGrpSpPr>
          <p:grpSpPr>
            <a:xfrm>
              <a:off x="6507284" y="1737379"/>
              <a:ext cx="700644" cy="795646"/>
              <a:chOff x="1145968" y="1465091"/>
              <a:chExt cx="700644" cy="79564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05B5A75-1256-F147-BB49-253E22B8CC00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1A60FAE1-3EBA-8043-B983-72335D506F9C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BC75998-E324-5644-A463-2716548F3215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B9BFCDA-7CE4-6844-A013-3A03EE045760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3C8DBE3-38F1-E749-B6D6-DAC31E8351F6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EA4C16-0521-4D4B-AE2F-DB01DE4F82E8}"/>
                </a:ext>
              </a:extLst>
            </p:cNvPr>
            <p:cNvGrpSpPr/>
            <p:nvPr/>
          </p:nvGrpSpPr>
          <p:grpSpPr>
            <a:xfrm>
              <a:off x="6507284" y="932768"/>
              <a:ext cx="700644" cy="795646"/>
              <a:chOff x="1145968" y="1465091"/>
              <a:chExt cx="700644" cy="79564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EFBFDEC-66C0-E141-A34D-8E6C103974E5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DD899AD-98A6-5F4D-9F57-6A5CCA8A3A93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735B5D5-6815-764E-AE75-DF7EA31CAA4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EBB2BF8-AD1C-CC41-A636-4F9166DC9A03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107DBEF-D7CC-624A-967B-DC7C72D39977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AF7F23B-0B18-0349-8FC2-D778FF18BE72}"/>
              </a:ext>
            </a:extLst>
          </p:cNvPr>
          <p:cNvSpPr txBox="1">
            <a:spLocks/>
          </p:cNvSpPr>
          <p:nvPr/>
        </p:nvSpPr>
        <p:spPr>
          <a:xfrm>
            <a:off x="795841" y="135143"/>
            <a:ext cx="4246051" cy="898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Linked </a:t>
            </a:r>
            <a:r>
              <a:rPr lang="en-US" dirty="0" err="1"/>
              <a:t>OpenData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05BEA0-E82E-7B48-A4CF-68FD225EAF8B}"/>
              </a:ext>
            </a:extLst>
          </p:cNvPr>
          <p:cNvGrpSpPr/>
          <p:nvPr/>
        </p:nvGrpSpPr>
        <p:grpSpPr>
          <a:xfrm>
            <a:off x="6565881" y="3843076"/>
            <a:ext cx="1753973" cy="795646"/>
            <a:chOff x="921031" y="1738597"/>
            <a:chExt cx="1753973" cy="7956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5EC412-65F7-6645-8893-3C2FCFFE254C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6A8AC6-BA05-EE49-9782-714B2EE1D48F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689385-7549-9643-80A6-C67508C7FB1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9EB5E74-1B3E-604A-AC59-82AEF071DFF1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0070709-1426-EB41-A0ED-EC33F459D764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49F55E-5F64-7540-A878-63E280FEAA6C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EFEDF2-FEAE-7F48-BFEE-C591E3C52AF0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4C8606E-E89F-6B4C-8352-655ACA9AFBFC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1524F31-89BA-5342-A428-B9D4F944297E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233180A-64B3-5F49-944D-A5DDF607F1AB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F3E5CFA-3EAB-9449-AC11-7182C58E4615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31B456E-5542-4D45-B19B-6A714BCD9D80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7B823186-B5F3-334D-94EA-AC036F1CB2C9}"/>
              </a:ext>
            </a:extLst>
          </p:cNvPr>
          <p:cNvSpPr/>
          <p:nvPr/>
        </p:nvSpPr>
        <p:spPr>
          <a:xfrm>
            <a:off x="6290047" y="601833"/>
            <a:ext cx="1135117" cy="2253161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174E8C-56AD-AD49-97E6-6AA7D4910BD0}"/>
              </a:ext>
            </a:extLst>
          </p:cNvPr>
          <p:cNvCxnSpPr>
            <a:cxnSpLocks/>
          </p:cNvCxnSpPr>
          <p:nvPr/>
        </p:nvCxnSpPr>
        <p:spPr>
          <a:xfrm flipV="1">
            <a:off x="1920700" y="1258874"/>
            <a:ext cx="4752059" cy="12618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F8B01D-076E-D54A-A25E-0650B78CFF5A}"/>
              </a:ext>
            </a:extLst>
          </p:cNvPr>
          <p:cNvCxnSpPr>
            <a:cxnSpLocks/>
          </p:cNvCxnSpPr>
          <p:nvPr/>
        </p:nvCxnSpPr>
        <p:spPr>
          <a:xfrm flipV="1">
            <a:off x="2918866" y="1411274"/>
            <a:ext cx="3906293" cy="2135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D25FD5-06D7-EB46-A2D9-5F88CA8354A8}"/>
              </a:ext>
            </a:extLst>
          </p:cNvPr>
          <p:cNvCxnSpPr/>
          <p:nvPr/>
        </p:nvCxnSpPr>
        <p:spPr>
          <a:xfrm flipV="1">
            <a:off x="4973782" y="15636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0CDD70B-81F4-FE4F-98B4-52AD187715FF}"/>
              </a:ext>
            </a:extLst>
          </p:cNvPr>
          <p:cNvCxnSpPr/>
          <p:nvPr/>
        </p:nvCxnSpPr>
        <p:spPr>
          <a:xfrm flipV="1">
            <a:off x="4724729" y="1892689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AA323B-2E4F-2647-AC72-E7B33EF7E8D2}"/>
              </a:ext>
            </a:extLst>
          </p:cNvPr>
          <p:cNvCxnSpPr>
            <a:cxnSpLocks/>
          </p:cNvCxnSpPr>
          <p:nvPr/>
        </p:nvCxnSpPr>
        <p:spPr>
          <a:xfrm flipV="1">
            <a:off x="2757563" y="2240643"/>
            <a:ext cx="3915196" cy="10280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7FDFA3-3AB3-CB48-BD59-DCD77C8EF9E2}"/>
              </a:ext>
            </a:extLst>
          </p:cNvPr>
          <p:cNvCxnSpPr>
            <a:cxnSpLocks/>
          </p:cNvCxnSpPr>
          <p:nvPr/>
        </p:nvCxnSpPr>
        <p:spPr>
          <a:xfrm flipH="1">
            <a:off x="6728506" y="23132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35AB59F-A79B-7A4F-8CD5-B58ED1F2A1F9}"/>
              </a:ext>
            </a:extLst>
          </p:cNvPr>
          <p:cNvCxnSpPr>
            <a:cxnSpLocks/>
          </p:cNvCxnSpPr>
          <p:nvPr/>
        </p:nvCxnSpPr>
        <p:spPr>
          <a:xfrm>
            <a:off x="7106988" y="2240642"/>
            <a:ext cx="647562" cy="1920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A4C565-2564-194B-9E30-F93C58B63F36}"/>
              </a:ext>
            </a:extLst>
          </p:cNvPr>
          <p:cNvCxnSpPr>
            <a:cxnSpLocks/>
          </p:cNvCxnSpPr>
          <p:nvPr/>
        </p:nvCxnSpPr>
        <p:spPr>
          <a:xfrm flipH="1">
            <a:off x="6880906" y="2465677"/>
            <a:ext cx="96653" cy="16797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54158F-B1BF-454A-B47C-151C7F5D028D}"/>
              </a:ext>
            </a:extLst>
          </p:cNvPr>
          <p:cNvCxnSpPr>
            <a:cxnSpLocks/>
          </p:cNvCxnSpPr>
          <p:nvPr/>
        </p:nvCxnSpPr>
        <p:spPr>
          <a:xfrm>
            <a:off x="7068048" y="1563673"/>
            <a:ext cx="838902" cy="27495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6C6740-B57B-5140-929C-249157F23590}"/>
              </a:ext>
            </a:extLst>
          </p:cNvPr>
          <p:cNvCxnSpPr/>
          <p:nvPr/>
        </p:nvCxnSpPr>
        <p:spPr>
          <a:xfrm flipV="1">
            <a:off x="5126182" y="1716073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FAFC7B5-A6AC-F34D-8768-31C08CC0E63E}"/>
              </a:ext>
            </a:extLst>
          </p:cNvPr>
          <p:cNvCxnSpPr>
            <a:cxnSpLocks/>
          </p:cNvCxnSpPr>
          <p:nvPr/>
        </p:nvCxnSpPr>
        <p:spPr>
          <a:xfrm flipV="1">
            <a:off x="3410766" y="2152064"/>
            <a:ext cx="3452778" cy="25614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9481B87-6FC3-7244-B5C2-EF2C4A706702}"/>
              </a:ext>
            </a:extLst>
          </p:cNvPr>
          <p:cNvCxnSpPr/>
          <p:nvPr/>
        </p:nvCxnSpPr>
        <p:spPr>
          <a:xfrm flipV="1">
            <a:off x="4613381" y="2449294"/>
            <a:ext cx="2003777" cy="8046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752ACA-439B-0641-A5E4-05E96C060EA6}"/>
              </a:ext>
            </a:extLst>
          </p:cNvPr>
          <p:cNvCxnSpPr>
            <a:cxnSpLocks/>
          </p:cNvCxnSpPr>
          <p:nvPr/>
        </p:nvCxnSpPr>
        <p:spPr>
          <a:xfrm flipV="1">
            <a:off x="2685765" y="1106473"/>
            <a:ext cx="4102118" cy="7194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D7D983-BCAC-9B4F-8536-90D5B2428E3B}"/>
              </a:ext>
            </a:extLst>
          </p:cNvPr>
          <p:cNvSpPr txBox="1">
            <a:spLocks/>
          </p:cNvSpPr>
          <p:nvPr/>
        </p:nvSpPr>
        <p:spPr>
          <a:xfrm>
            <a:off x="6004564" y="3362447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Dictionaries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0DB44C0-1378-514D-8313-63FE26685087}"/>
              </a:ext>
            </a:extLst>
          </p:cNvPr>
          <p:cNvGrpSpPr/>
          <p:nvPr/>
        </p:nvGrpSpPr>
        <p:grpSpPr>
          <a:xfrm>
            <a:off x="6507284" y="5575972"/>
            <a:ext cx="1753973" cy="795646"/>
            <a:chOff x="921031" y="1738597"/>
            <a:chExt cx="1753973" cy="79564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B0393F1-1143-E94E-99C9-B1760AC9B42D}"/>
                </a:ext>
              </a:extLst>
            </p:cNvPr>
            <p:cNvGrpSpPr/>
            <p:nvPr/>
          </p:nvGrpSpPr>
          <p:grpSpPr>
            <a:xfrm>
              <a:off x="1974360" y="1738597"/>
              <a:ext cx="700644" cy="795646"/>
              <a:chOff x="1145968" y="1465091"/>
              <a:chExt cx="700644" cy="795646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E788990-138E-5D4B-8CBF-AA917A0515BB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C00DDCC-7F4F-FC41-AE82-250C11105A66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32FC453-D9EA-784A-992D-981A9D697A29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116B79C-A93A-DB47-AAEF-BFB7D69BA708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4A13CFF-76D9-A141-806F-BF03EC986CFA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49840A-D5FA-DB41-8C13-F1E60F0FB053}"/>
                </a:ext>
              </a:extLst>
            </p:cNvPr>
            <p:cNvGrpSpPr/>
            <p:nvPr/>
          </p:nvGrpSpPr>
          <p:grpSpPr>
            <a:xfrm>
              <a:off x="921031" y="1738597"/>
              <a:ext cx="700644" cy="795646"/>
              <a:chOff x="1145968" y="1465091"/>
              <a:chExt cx="700644" cy="795646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978B3319-42DD-A945-AD55-822BA27981A1}"/>
                  </a:ext>
                </a:extLst>
              </p:cNvPr>
              <p:cNvSpPr/>
              <p:nvPr/>
            </p:nvSpPr>
            <p:spPr>
              <a:xfrm>
                <a:off x="1145968" y="1465091"/>
                <a:ext cx="700644" cy="79564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A764FC-8F96-B14A-A089-B6FC41902E02}"/>
                  </a:ext>
                </a:extLst>
              </p:cNvPr>
              <p:cNvCxnSpPr/>
              <p:nvPr/>
            </p:nvCxnSpPr>
            <p:spPr>
              <a:xfrm>
                <a:off x="1258784" y="1615045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B7EAE3-6A5F-F648-AE97-DFFABA22F418}"/>
                  </a:ext>
                </a:extLst>
              </p:cNvPr>
              <p:cNvCxnSpPr/>
              <p:nvPr/>
            </p:nvCxnSpPr>
            <p:spPr>
              <a:xfrm>
                <a:off x="1252846" y="17911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E1918A-EDC2-E443-B839-D779BCC1C8DC}"/>
                  </a:ext>
                </a:extLst>
              </p:cNvPr>
              <p:cNvCxnSpPr/>
              <p:nvPr/>
            </p:nvCxnSpPr>
            <p:spPr>
              <a:xfrm>
                <a:off x="1252846" y="1943596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8A2584D-AEF0-3E4F-805B-CD6F42DABC03}"/>
                  </a:ext>
                </a:extLst>
              </p:cNvPr>
              <p:cNvCxnSpPr/>
              <p:nvPr/>
            </p:nvCxnSpPr>
            <p:spPr>
              <a:xfrm>
                <a:off x="1252846" y="2099954"/>
                <a:ext cx="4868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EF3E467-9F56-614A-ABB2-C79AEFBEF700}"/>
              </a:ext>
            </a:extLst>
          </p:cNvPr>
          <p:cNvCxnSpPr>
            <a:cxnSpLocks/>
          </p:cNvCxnSpPr>
          <p:nvPr/>
        </p:nvCxnSpPr>
        <p:spPr>
          <a:xfrm flipV="1">
            <a:off x="2632252" y="1186522"/>
            <a:ext cx="3763684" cy="17364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598BE7-E0B9-BD40-88CB-335B175C78D7}"/>
              </a:ext>
            </a:extLst>
          </p:cNvPr>
          <p:cNvCxnSpPr>
            <a:cxnSpLocks/>
          </p:cNvCxnSpPr>
          <p:nvPr/>
        </p:nvCxnSpPr>
        <p:spPr>
          <a:xfrm>
            <a:off x="6836210" y="4427348"/>
            <a:ext cx="1249346" cy="147472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0F4466E-68FF-8346-9658-91DC47441FE2}"/>
              </a:ext>
            </a:extLst>
          </p:cNvPr>
          <p:cNvCxnSpPr>
            <a:cxnSpLocks/>
          </p:cNvCxnSpPr>
          <p:nvPr/>
        </p:nvCxnSpPr>
        <p:spPr>
          <a:xfrm flipH="1">
            <a:off x="6860354" y="44869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4DFDF3F-FBA9-424E-96A7-31FFA18D2253}"/>
              </a:ext>
            </a:extLst>
          </p:cNvPr>
          <p:cNvCxnSpPr>
            <a:cxnSpLocks/>
          </p:cNvCxnSpPr>
          <p:nvPr/>
        </p:nvCxnSpPr>
        <p:spPr>
          <a:xfrm flipH="1">
            <a:off x="7012755" y="4569183"/>
            <a:ext cx="1072801" cy="137056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CE773C8-9E45-DE42-A317-38A345832A11}"/>
              </a:ext>
            </a:extLst>
          </p:cNvPr>
          <p:cNvCxnSpPr>
            <a:cxnSpLocks/>
          </p:cNvCxnSpPr>
          <p:nvPr/>
        </p:nvCxnSpPr>
        <p:spPr>
          <a:xfrm flipH="1">
            <a:off x="7012754" y="4639304"/>
            <a:ext cx="299293" cy="13004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itle 1">
            <a:extLst>
              <a:ext uri="{FF2B5EF4-FFF2-40B4-BE49-F238E27FC236}">
                <a16:creationId xmlns:a16="http://schemas.microsoft.com/office/drawing/2014/main" id="{25315514-F92E-6E4C-879F-627976B6F3F1}"/>
              </a:ext>
            </a:extLst>
          </p:cNvPr>
          <p:cNvSpPr txBox="1">
            <a:spLocks/>
          </p:cNvSpPr>
          <p:nvPr/>
        </p:nvSpPr>
        <p:spPr>
          <a:xfrm>
            <a:off x="6128070" y="6455394"/>
            <a:ext cx="2555589" cy="42220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Documents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C377F7-583F-7B4A-B761-90AB180A7915}"/>
              </a:ext>
            </a:extLst>
          </p:cNvPr>
          <p:cNvSpPr txBox="1"/>
          <p:nvPr/>
        </p:nvSpPr>
        <p:spPr>
          <a:xfrm>
            <a:off x="7313979" y="855857"/>
            <a:ext cx="179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million items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503981C-0026-9B41-86E7-42EE1646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29" y="20848"/>
            <a:ext cx="1320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4FA9-3763-D1E2-4558-90F6F3C46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Multi-ontology object markup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F5009-B528-4E70-8786-0EEEEAE5C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" y="1600200"/>
            <a:ext cx="8977746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>
              <a:solidFill>
                <a:srgbClr val="222222"/>
              </a:solidFill>
              <a:latin typeface="Google Sans"/>
            </a:endParaRPr>
          </a:p>
          <a:p>
            <a:pPr algn="l" rtl="0">
              <a:spcBef>
                <a:spcPts val="800"/>
              </a:spcBef>
              <a:spcAft>
                <a:spcPts val="0"/>
              </a:spcAft>
            </a:pPr>
            <a:r>
              <a:rPr lang="en-GB" sz="1800" b="1" i="0" dirty="0">
                <a:solidFill>
                  <a:srgbClr val="009CBC"/>
                </a:solidFill>
                <a:effectLst/>
                <a:latin typeface="IBM Plex Sans" panose="020F0502020204030204" pitchFamily="34" charset="0"/>
              </a:rPr>
              <a:t>How could ontologies be used in ML contexts?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en-GB" dirty="0"/>
            </a:b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 a Diels-Alder reaction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2"/>
              </a:rPr>
              <a:t>RXNO:0000006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described by </a:t>
            </a:r>
            <a:r>
              <a:rPr lang="en-GB" sz="1800" b="0" i="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3"/>
              </a:rPr>
              <a:t>Sun et al.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the specified reactants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4"/>
              </a:rPr>
              <a:t>RXNO:0000424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36 mmol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5"/>
              </a:rPr>
              <a:t>UO:0000040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of 1,3-butadiene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6"/>
              </a:rPr>
              <a:t>CHEBI:39478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condensed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7"/>
              </a:rPr>
              <a:t>PATO:0001485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at 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-17.0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°C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8"/>
              </a:rPr>
              <a:t>UO:000002</a:t>
            </a:r>
            <a:r>
              <a:rPr lang="en-GB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and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30.0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mmol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5"/>
              </a:rPr>
              <a:t>UO:0000040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 of maleic anhydride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9"/>
              </a:rPr>
              <a:t>CHEBI:474859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were heated in a container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0"/>
              </a:rPr>
              <a:t>OBI:0000967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made of poly-(tetrafluoroethylene)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1"/>
              </a:rPr>
              <a:t>CHEBI:53251</a:t>
            </a:r>
            <a:r>
              <a:rPr lang="en-GB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 a volume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2"/>
              </a:rPr>
              <a:t>PATO:0000918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of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20.0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cm</a:t>
            </a:r>
            <a:r>
              <a:rPr lang="en-GB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3 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3"/>
              </a:rPr>
              <a:t>UO:0000097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to a temperature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4"/>
              </a:rPr>
              <a:t>PATO:0000146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of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30.0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°C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8"/>
              </a:rPr>
              <a:t>UO:0000027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for the duration of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hours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5"/>
              </a:rPr>
              <a:t>UO:0000032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and finally cooled to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°C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8"/>
              </a:rPr>
              <a:t>UO:0000027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in an ice bath.</a:t>
            </a:r>
            <a:r>
              <a:rPr lang="en-GB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 this setup the objective to produce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6"/>
              </a:rPr>
              <a:t>RXNO:0000423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1,2,3,6-Tetrahydrophthalic anhydride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7"/>
              </a:rPr>
              <a:t>PUBCHEM:CID6810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was achieved with a percentage yield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8"/>
              </a:rPr>
              <a:t>CHMO:0002855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of 95.6. The commercially available reagents were purchased from the manufacturers</a:t>
            </a:r>
            <a:r>
              <a:rPr lang="en-GB" sz="1800" b="0" i="0" baseline="30000" dirty="0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19"/>
              </a:rPr>
              <a:t>OBI:0000835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Wako Pure Chemical Industries Ltd.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or </a:t>
            </a:r>
            <a:r>
              <a:rPr lang="en-GB" sz="1800" b="0" i="0" dirty="0">
                <a:solidFill>
                  <a:srgbClr val="9900FF"/>
                </a:solidFill>
                <a:effectLst/>
                <a:latin typeface="Calibri" panose="020F0502020204030204" pitchFamily="34" charset="0"/>
              </a:rPr>
              <a:t>Tokyo Chemical Industries Co., Ltd.</a:t>
            </a:r>
            <a:endParaRPr lang="en-GB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/>
              <a:t>from Philip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Google Sans"/>
              </a:rPr>
              <a:t>Stroemert</a:t>
            </a:r>
            <a:r>
              <a:rPr lang="en-GB" b="0" i="0" dirty="0">
                <a:solidFill>
                  <a:srgbClr val="222222"/>
                </a:solidFill>
                <a:effectLst/>
                <a:latin typeface="Google Sans"/>
              </a:rPr>
              <a:t> @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Google Sans"/>
              </a:rPr>
              <a:t>TiB.eu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27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A07D9-61CD-9B2F-B7F2-B78A6D2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1" y="1489225"/>
            <a:ext cx="808042" cy="1416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096" y="1387649"/>
            <a:ext cx="1432467" cy="1759396"/>
          </a:xfrm>
          <a:prstGeom prst="rect">
            <a:avLst/>
          </a:prstGeom>
        </p:spPr>
      </p:pic>
      <p:sp>
        <p:nvSpPr>
          <p:cNvPr id="20" name="Oval Callout 19">
            <a:extLst>
              <a:ext uri="{FF2B5EF4-FFF2-40B4-BE49-F238E27FC236}">
                <a16:creationId xmlns:a16="http://schemas.microsoft.com/office/drawing/2014/main" id="{9516474E-00FC-DFED-5075-FEB36AFAD400}"/>
              </a:ext>
            </a:extLst>
          </p:cNvPr>
          <p:cNvSpPr/>
          <p:nvPr/>
        </p:nvSpPr>
        <p:spPr>
          <a:xfrm>
            <a:off x="2477685" y="5280400"/>
            <a:ext cx="3704379" cy="1420185"/>
          </a:xfrm>
          <a:prstGeom prst="wedgeEllipseCallout">
            <a:avLst>
              <a:gd name="adj1" fmla="val 72463"/>
              <a:gd name="adj2" fmla="val -18480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Semantics, ontologies frameworks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167405" y="177635"/>
            <a:ext cx="89403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CODATA asks us to assess research from major institutions!</a:t>
            </a:r>
          </a:p>
          <a:p>
            <a:r>
              <a:rPr lang="en-US" sz="2800" b="1" dirty="0"/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C7E527-4AFF-7C49-8AFD-F8AB10CB0592}"/>
              </a:ext>
            </a:extLst>
          </p:cNvPr>
          <p:cNvGrpSpPr/>
          <p:nvPr/>
        </p:nvGrpSpPr>
        <p:grpSpPr>
          <a:xfrm>
            <a:off x="2309688" y="969429"/>
            <a:ext cx="4040372" cy="1053415"/>
            <a:chOff x="2520269" y="1077771"/>
            <a:chExt cx="4040372" cy="1053415"/>
          </a:xfrm>
        </p:grpSpPr>
        <p:sp>
          <p:nvSpPr>
            <p:cNvPr id="16" name="Oval Callout 15">
              <a:extLst>
                <a:ext uri="{FF2B5EF4-FFF2-40B4-BE49-F238E27FC236}">
                  <a16:creationId xmlns:a16="http://schemas.microsoft.com/office/drawing/2014/main" id="{C5111DF0-1572-9932-4AEE-7D7724BE92CC}"/>
                </a:ext>
              </a:extLst>
            </p:cNvPr>
            <p:cNvSpPr/>
            <p:nvPr/>
          </p:nvSpPr>
          <p:spPr>
            <a:xfrm>
              <a:off x="2520269" y="1077771"/>
              <a:ext cx="4040372" cy="1036292"/>
            </a:xfrm>
            <a:prstGeom prst="wedgeEllipseCallout">
              <a:avLst>
                <a:gd name="adj1" fmla="val -74874"/>
                <a:gd name="adj2" fmla="val 76944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835918-9E70-467A-A1C7-43B61B82000A}"/>
                </a:ext>
              </a:extLst>
            </p:cNvPr>
            <p:cNvSpPr txBox="1"/>
            <p:nvPr/>
          </p:nvSpPr>
          <p:spPr>
            <a:xfrm>
              <a:off x="3018698" y="1207856"/>
              <a:ext cx="316336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Humans can’t manage to assess</a:t>
              </a:r>
            </a:p>
            <a:p>
              <a:r>
                <a:rPr lang="en-US" dirty="0"/>
                <a:t> research 100%</a:t>
              </a:r>
            </a:p>
            <a:p>
              <a:pPr algn="ctr"/>
              <a:r>
                <a:rPr lang="en-US" dirty="0"/>
                <a:t>THERE’S TOO MUCH!!</a:t>
              </a:r>
            </a:p>
          </p:txBody>
        </p:sp>
      </p:grp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3CB060C8-BEAE-38C0-D89A-BC593D5B4840}"/>
              </a:ext>
            </a:extLst>
          </p:cNvPr>
          <p:cNvSpPr/>
          <p:nvPr/>
        </p:nvSpPr>
        <p:spPr>
          <a:xfrm>
            <a:off x="2818823" y="2129386"/>
            <a:ext cx="3506353" cy="1711880"/>
          </a:xfrm>
          <a:prstGeom prst="wedgeEllipseCallout">
            <a:avLst>
              <a:gd name="adj1" fmla="val 84082"/>
              <a:gd name="adj2" fmla="val -1866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LLMs aren’t 100% reliable!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Particularly bad on numbers, dates and names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2716A4-4843-2F0E-5F4A-C2983D0967C2}"/>
              </a:ext>
            </a:extLst>
          </p:cNvPr>
          <p:cNvSpPr txBox="1"/>
          <p:nvPr/>
        </p:nvSpPr>
        <p:spPr>
          <a:xfrm>
            <a:off x="2420804" y="4130972"/>
            <a:ext cx="4239302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>
                <a:solidFill>
                  <a:schemeClr val="tx1"/>
                </a:solidFill>
              </a:rPr>
              <a:t>e need 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humans working with machines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32EE9-4CD3-4633-DC83-73030E6629F0}"/>
              </a:ext>
            </a:extLst>
          </p:cNvPr>
          <p:cNvSpPr txBox="1"/>
          <p:nvPr/>
        </p:nvSpPr>
        <p:spPr>
          <a:xfrm>
            <a:off x="6709558" y="5320145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So:</a:t>
            </a:r>
            <a:br>
              <a:rPr lang="en-US" sz="2400" dirty="0"/>
            </a:br>
            <a:r>
              <a:rPr lang="en-US" sz="2400" b="1" dirty="0"/>
              <a:t>OT-</a:t>
            </a:r>
            <a:r>
              <a:rPr lang="en-US" sz="2400" b="1" dirty="0" err="1"/>
              <a:t>ViRaRe</a:t>
            </a:r>
            <a:r>
              <a:rPr lang="en-US" sz="2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747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9DD0C-FA11-E349-ABEC-B6FBD337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3" y="523220"/>
            <a:ext cx="9052645" cy="5357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32118-5A5E-F340-8D5D-249069AEC187}"/>
              </a:ext>
            </a:extLst>
          </p:cNvPr>
          <p:cNvSpPr txBox="1"/>
          <p:nvPr/>
        </p:nvSpPr>
        <p:spPr>
          <a:xfrm>
            <a:off x="410241" y="5835974"/>
            <a:ext cx="67061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 </a:t>
            </a:r>
            <a:r>
              <a:rPr lang="en-GB" sz="1400" i="1" dirty="0"/>
              <a:t>Hall SR, Allen FH, Brown ID (1991). </a:t>
            </a:r>
            <a:r>
              <a:rPr lang="en-GB" sz="1400" i="1" dirty="0">
                <a:hlinkClick r:id="rId4"/>
              </a:rPr>
              <a:t>"The Crystallographic Information File (CIF):</a:t>
            </a:r>
          </a:p>
          <a:p>
            <a:r>
              <a:rPr lang="en-GB" sz="1400" i="1" dirty="0">
                <a:hlinkClick r:id="rId4"/>
              </a:rPr>
              <a:t> a new standard archive file for crystallography"</a:t>
            </a:r>
            <a:r>
              <a:rPr lang="en-GB" sz="1400" i="1" dirty="0"/>
              <a:t>. Acta </a:t>
            </a:r>
            <a:r>
              <a:rPr lang="en-GB" sz="1400" i="1" dirty="0" err="1"/>
              <a:t>Crystallographica</a:t>
            </a:r>
            <a:r>
              <a:rPr lang="en-GB" sz="1400" i="1" dirty="0"/>
              <a:t> Section A. </a:t>
            </a:r>
            <a:r>
              <a:rPr lang="en-GB" sz="1400" b="1" i="1" dirty="0"/>
              <a:t>47</a:t>
            </a:r>
            <a:r>
              <a:rPr lang="en-GB" sz="1400" i="1" dirty="0"/>
              <a:t> (6): </a:t>
            </a:r>
          </a:p>
          <a:p>
            <a:r>
              <a:rPr lang="en-GB" sz="1400" i="1" dirty="0"/>
              <a:t>655–685. </a:t>
            </a:r>
            <a:r>
              <a:rPr lang="en-GB" sz="1400" i="1" dirty="0">
                <a:hlinkClick r:id="rId5" tooltip="Doi (identifier)"/>
              </a:rPr>
              <a:t>doi</a:t>
            </a:r>
            <a:r>
              <a:rPr lang="en-GB" sz="1400" i="1" dirty="0"/>
              <a:t>:</a:t>
            </a:r>
            <a:r>
              <a:rPr lang="en-GB" sz="1400" i="1" dirty="0">
                <a:hlinkClick r:id="rId4"/>
              </a:rPr>
              <a:t>10.1107/S010876739101067X</a:t>
            </a:r>
            <a:r>
              <a:rPr lang="en-GB" sz="1400" i="1" dirty="0"/>
              <a:t>.</a:t>
            </a:r>
            <a:endParaRPr lang="en-GB" sz="1400" dirty="0"/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26756-DEE4-AE47-87BF-D9B925D650DA}"/>
              </a:ext>
            </a:extLst>
          </p:cNvPr>
          <p:cNvSpPr txBox="1"/>
          <p:nvPr/>
        </p:nvSpPr>
        <p:spPr>
          <a:xfrm>
            <a:off x="280831" y="0"/>
            <a:ext cx="8631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CIF: crystallographic ontology – a model beyond formats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7BAB3D-F8B7-8945-A3D7-D7D7012624DE}"/>
              </a:ext>
            </a:extLst>
          </p:cNvPr>
          <p:cNvSpPr txBox="1"/>
          <p:nvPr/>
        </p:nvSpPr>
        <p:spPr>
          <a:xfrm>
            <a:off x="5031988" y="5336417"/>
            <a:ext cx="110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years 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17B28-0C19-E94F-A389-696001C95303}"/>
              </a:ext>
            </a:extLst>
          </p:cNvPr>
          <p:cNvSpPr txBox="1"/>
          <p:nvPr/>
        </p:nvSpPr>
        <p:spPr>
          <a:xfrm>
            <a:off x="4060580" y="2071601"/>
            <a:ext cx="523056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</a:rPr>
              <a:t>In the late [1970s] the </a:t>
            </a:r>
            <a:r>
              <a:rPr lang="en-GB" sz="1400" b="1" i="1" dirty="0" err="1">
                <a:solidFill>
                  <a:srgbClr val="FF0000"/>
                </a:solidFill>
              </a:rPr>
              <a:t>IUCr</a:t>
            </a:r>
            <a:r>
              <a:rPr lang="en-GB" sz="1400" b="1" i="1" dirty="0">
                <a:solidFill>
                  <a:srgbClr val="FF0000"/>
                </a:solidFill>
              </a:rPr>
              <a:t> Commissions […] promoted the development of the Standard Crystallographic File Structure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41F35C-0DF9-E440-A960-816D6D712764}"/>
              </a:ext>
            </a:extLst>
          </p:cNvPr>
          <p:cNvSpPr txBox="1"/>
          <p:nvPr/>
        </p:nvSpPr>
        <p:spPr>
          <a:xfrm>
            <a:off x="320694" y="2643452"/>
            <a:ext cx="4276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“Framework” (</a:t>
            </a:r>
            <a:r>
              <a:rPr lang="en-US" sz="2400" b="1" dirty="0">
                <a:solidFill>
                  <a:srgbClr val="FF0000"/>
                </a:solidFill>
              </a:rPr>
              <a:t>model</a:t>
            </a:r>
            <a:r>
              <a:rPr lang="en-US" sz="2400" dirty="0">
                <a:solidFill>
                  <a:srgbClr val="FF0000"/>
                </a:solidFill>
              </a:rPr>
              <a:t>) , not “file”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612B41-4FDF-DD48-B1DC-0B6C77F16BE8}"/>
              </a:ext>
            </a:extLst>
          </p:cNvPr>
          <p:cNvCxnSpPr>
            <a:cxnSpLocks/>
          </p:cNvCxnSpPr>
          <p:nvPr/>
        </p:nvCxnSpPr>
        <p:spPr>
          <a:xfrm flipV="1">
            <a:off x="1816608" y="1782147"/>
            <a:ext cx="2243972" cy="984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C133C06-9E2A-BA4D-AC3A-72E90E6F4DE3}"/>
              </a:ext>
            </a:extLst>
          </p:cNvPr>
          <p:cNvSpPr txBox="1"/>
          <p:nvPr/>
        </p:nvSpPr>
        <p:spPr>
          <a:xfrm>
            <a:off x="4060580" y="3030069"/>
            <a:ext cx="500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FF0000"/>
                </a:solidFill>
              </a:rPr>
              <a:t>[late 1980s] </a:t>
            </a:r>
            <a:r>
              <a:rPr lang="en-GB" b="1" i="1" dirty="0" err="1">
                <a:solidFill>
                  <a:srgbClr val="FF0000"/>
                </a:solidFill>
              </a:rPr>
              <a:t>IUCr</a:t>
            </a:r>
            <a:r>
              <a:rPr lang="en-GB" b="1" i="1" dirty="0">
                <a:solidFill>
                  <a:srgbClr val="FF0000"/>
                </a:solidFill>
              </a:rPr>
              <a:t> promoted the submission of data</a:t>
            </a:r>
          </a:p>
          <a:p>
            <a:r>
              <a:rPr lang="en-GB" b="1" i="1" dirty="0">
                <a:solidFill>
                  <a:srgbClr val="FF0000"/>
                </a:solidFill>
              </a:rPr>
              <a:t> in machine-readable form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4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B7B0-30FC-0479-727E-CE4DE08C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Renu’s</a:t>
            </a:r>
            <a:r>
              <a:rPr lang="en-US" dirty="0"/>
              <a:t> go-to page of </a:t>
            </a:r>
            <a:r>
              <a:rPr lang="en-US" dirty="0" err="1"/>
              <a:t>sC</a:t>
            </a:r>
            <a:r>
              <a:rPr lang="en-US" dirty="0"/>
              <a:t> Resources </a:t>
            </a:r>
            <a:r>
              <a:rPr lang="en-US" sz="1600" dirty="0">
                <a:hlinkClick r:id="rId2"/>
              </a:rPr>
              <a:t>https://semanticclimate.github.io/p/en/posts/resources/</a:t>
            </a:r>
            <a:r>
              <a:rPr lang="en-US" sz="16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DF250-53CF-2995-DFB6-807296BA9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Glossary/Encyclopedia (700-2000 IPCC terms)</a:t>
            </a:r>
            <a:r>
              <a:rPr lang="en-US" dirty="0"/>
              <a:t> (</a:t>
            </a:r>
            <a:r>
              <a:rPr lang="en-US" dirty="0" err="1"/>
              <a:t>SimonWorthington</a:t>
            </a:r>
            <a:r>
              <a:rPr lang="en-US" dirty="0"/>
              <a:t>)</a:t>
            </a:r>
            <a:endParaRPr lang="en-US" dirty="0">
              <a:hlinkClick r:id="rId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Knowledge Graph of the IPCC glossary</a:t>
            </a:r>
            <a:r>
              <a:rPr lang="en-US" dirty="0"/>
              <a:t> (</a:t>
            </a:r>
            <a:r>
              <a:rPr lang="en-US" dirty="0" err="1"/>
              <a:t>ShweataHegde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Wikidata Knowledge Graph of a section of SYR (IPCC Synthesis)</a:t>
            </a:r>
            <a:r>
              <a:rPr lang="en-US" dirty="0"/>
              <a:t> (Egon </a:t>
            </a:r>
            <a:r>
              <a:rPr lang="en-US" dirty="0" err="1"/>
              <a:t>Willighagen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822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419913-AE6E-1B82-ABEF-2F1CAF7E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3998134"/>
              </p:ext>
            </p:extLst>
          </p:nvPr>
        </p:nvGraphicFramePr>
        <p:xfrm>
          <a:off x="761464" y="457200"/>
          <a:ext cx="5855272" cy="5943600"/>
        </p:xfrm>
        <a:graphic>
          <a:graphicData uri="http://schemas.openxmlformats.org/drawingml/2006/table">
            <a:tbl>
              <a:tblPr/>
              <a:tblGrid>
                <a:gridCol w="5855272">
                  <a:extLst>
                    <a:ext uri="{9D8B030D-6E8A-4147-A177-3AD203B41FA5}">
                      <a16:colId xmlns:a16="http://schemas.microsoft.com/office/drawing/2014/main" val="2454301605"/>
                    </a:ext>
                  </a:extLst>
                </a:gridCol>
              </a:tblGrid>
              <a:tr h="4194812">
                <a:tc>
                  <a:txBody>
                    <a:bodyPr/>
                    <a:lstStyle/>
                    <a:p>
                      <a:pPr algn="ctr"/>
                      <a:r>
                        <a:rPr lang="en-GB" sz="2400" b="1" dirty="0">
                          <a:effectLst/>
                          <a:latin typeface="-apple-system"/>
                        </a:rPr>
                        <a:t>OUTREACH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b="1" dirty="0">
                          <a:effectLst/>
                          <a:latin typeface="-apple-system"/>
                        </a:rPr>
                        <a:t>Past events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effectLst/>
                          <a:latin typeface="-apple-system"/>
                          <a:hlinkClick r:id="rId2"/>
                        </a:rPr>
                        <a:t>Shweata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 and </a:t>
                      </a:r>
                      <a:r>
                        <a:rPr lang="en-GB" b="1" dirty="0" err="1">
                          <a:effectLst/>
                          <a:latin typeface="-apple-system"/>
                          <a:hlinkClick r:id="rId3"/>
                        </a:rPr>
                        <a:t>Parijat</a:t>
                      </a:r>
                      <a:r>
                        <a:rPr lang="en-GB" b="1" dirty="0">
                          <a:effectLst/>
                          <a:latin typeface="-apple-system"/>
                          <a:hlinkClick r:id="rId3"/>
                        </a:rPr>
                        <a:t> Bhadra 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at “The Tech we want” 2024</a:t>
                      </a:r>
                      <a:endParaRPr lang="en-GB" b="1" dirty="0">
                        <a:effectLst/>
                        <a:latin typeface="-apple-system"/>
                        <a:hlinkClick r:id="rId4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>
                          <a:effectLst/>
                          <a:latin typeface="-apple-system"/>
                          <a:hlinkClick r:id="rId4"/>
                        </a:rPr>
                        <a:t>ISOSC CODATA 2023</a:t>
                      </a:r>
                      <a:r>
                        <a:rPr lang="en-GB" b="1" dirty="0">
                          <a:effectLst/>
                          <a:latin typeface="-apple-system"/>
                        </a:rPr>
                        <a:t> many short videos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="1" dirty="0" err="1">
                          <a:effectLst/>
                          <a:latin typeface="-apple-system"/>
                          <a:hlinkClick r:id="rId5"/>
                        </a:rPr>
                        <a:t>Renu’s</a:t>
                      </a:r>
                      <a:r>
                        <a:rPr lang="en-GB" b="1" dirty="0">
                          <a:effectLst/>
                          <a:latin typeface="-apple-system"/>
                          <a:hlinkClick r:id="rId5"/>
                        </a:rPr>
                        <a:t> page of videos</a:t>
                      </a:r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b="1" dirty="0">
                          <a:effectLst/>
                          <a:latin typeface="-apple-system"/>
                        </a:rPr>
                        <a:t>Upcoming event</a:t>
                      </a:r>
                    </a:p>
                    <a:p>
                      <a:endParaRPr lang="en-GB" b="1" dirty="0">
                        <a:effectLst/>
                        <a:latin typeface="-apple-system"/>
                      </a:endParaRPr>
                    </a:p>
                    <a:p>
                      <a:r>
                        <a:rPr lang="en-GB" dirty="0">
                          <a:effectLst/>
                          <a:latin typeface="-apple-system"/>
                        </a:rPr>
                        <a:t>OKFN ORDEM (Shweata and Ambreen) Feb 15 2025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GB" dirty="0">
                        <a:effectLst/>
                        <a:latin typeface="-apple-system"/>
                      </a:endParaRPr>
                    </a:p>
                    <a:p>
                      <a:r>
                        <a:rPr lang="en-GB" dirty="0">
                          <a:effectLst/>
                          <a:latin typeface="-apple-system"/>
                        </a:rPr>
                        <a:t>we'd love to</a:t>
                      </a:r>
                    </a:p>
                    <a:p>
                      <a:endParaRPr lang="en-GB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Scale up knowledge graphs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Find new users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make our terminology available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find new volunteers (climate, IT, languages)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Build tested libraries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>
                        <a:effectLst/>
                        <a:latin typeface="-apple-system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  <a:latin typeface="-apple-system"/>
                        </a:rPr>
                        <a:t>Have a look at our resources!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681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12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6C46-39C0-1F52-5A71-F6AF668E9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7399"/>
            <a:ext cx="8229600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Thanks to:</a:t>
            </a:r>
            <a:br>
              <a:rPr lang="en-US" dirty="0"/>
            </a:br>
            <a:r>
              <a:rPr lang="en-US" dirty="0"/>
              <a:t>* Yusuf </a:t>
            </a:r>
            <a:r>
              <a:rPr lang="en-US" dirty="0" err="1"/>
              <a:t>Hamied</a:t>
            </a:r>
            <a:r>
              <a:rPr lang="en-US" dirty="0"/>
              <a:t> Travel Fellowship (Cambridge India)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NIPGR Hosting and internships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Indian National Young Academy of Scientists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Egon </a:t>
            </a:r>
            <a:r>
              <a:rPr lang="en-US" dirty="0" err="1"/>
              <a:t>Willighagen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Wikimedia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brave people who have challenged injustice</a:t>
            </a:r>
          </a:p>
        </p:txBody>
      </p:sp>
    </p:spTree>
    <p:extLst>
      <p:ext uri="{BB962C8B-B14F-4D97-AF65-F5344CB8AC3E}">
        <p14:creationId xmlns:p14="http://schemas.microsoft.com/office/powerpoint/2010/main" val="210918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00A0-DC11-1269-35E3-027ED389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Presentations from OKF “</a:t>
            </a:r>
            <a:r>
              <a:rPr lang="en-US" dirty="0" err="1"/>
              <a:t>TheTechWeWant</a:t>
            </a:r>
            <a:r>
              <a:rPr lang="en-US" dirty="0"/>
              <a:t> 2024”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4812C-E353-28A7-BF66-B69FF77D0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898" y="3341355"/>
            <a:ext cx="8229600" cy="4525963"/>
          </a:xfrm>
        </p:spPr>
        <p:txBody>
          <a:bodyPr>
            <a:normAutofit/>
          </a:bodyPr>
          <a:lstStyle/>
          <a:p>
            <a:r>
              <a:rPr lang="en-US" sz="1200" dirty="0">
                <a:hlinkClick r:id="rId3"/>
              </a:rPr>
              <a:t>https://www.youtube.com/watch?v=o50Jd1w6xKw&amp;t=16842s&amp;ab_channel=OpenKnowledgeFoundation</a:t>
            </a:r>
            <a:r>
              <a:rPr lang="en-US" sz="1200" dirty="0"/>
              <a:t> </a:t>
            </a:r>
            <a:r>
              <a:rPr lang="en-US" sz="2000" dirty="0"/>
              <a:t>(Shweata N Hegde)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1200" dirty="0">
                <a:hlinkClick r:id="rId4"/>
              </a:rPr>
              <a:t>https://www.youtube.com/watch?v=V7Sxo0IXe8g&amp;t=7800s&amp;ab_channel=OpenKnowledgeFoundation</a:t>
            </a:r>
            <a:r>
              <a:rPr lang="en-US" sz="2000" dirty="0"/>
              <a:t> (</a:t>
            </a:r>
            <a:r>
              <a:rPr lang="en-US" sz="2000" dirty="0" err="1"/>
              <a:t>Parijat</a:t>
            </a:r>
            <a:r>
              <a:rPr lang="en-US" sz="2000" dirty="0"/>
              <a:t> Bhadra)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5ACE6-911A-437E-46DE-2F06F7795C76}"/>
              </a:ext>
            </a:extLst>
          </p:cNvPr>
          <p:cNvSpPr txBox="1"/>
          <p:nvPr/>
        </p:nvSpPr>
        <p:spPr>
          <a:xfrm>
            <a:off x="939800" y="5702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D2AF6-1A0D-80A1-7FDF-3E5EAE99D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98" y="2537620"/>
            <a:ext cx="621824" cy="80373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7041026A-F326-8455-4117-334356584336}"/>
              </a:ext>
            </a:extLst>
          </p:cNvPr>
          <p:cNvSpPr/>
          <p:nvPr/>
        </p:nvSpPr>
        <p:spPr>
          <a:xfrm>
            <a:off x="2121740" y="1682072"/>
            <a:ext cx="4187790" cy="791291"/>
          </a:xfrm>
          <a:prstGeom prst="wedgeEllipseCallout">
            <a:avLst>
              <a:gd name="adj1" fmla="val -77914"/>
              <a:gd name="adj2" fmla="val 6884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Shweata and </a:t>
            </a:r>
            <a:r>
              <a:rPr lang="en-US" dirty="0" err="1">
                <a:solidFill>
                  <a:schemeClr val="tx1"/>
                </a:solidFill>
              </a:rPr>
              <a:t>Parijat</a:t>
            </a:r>
            <a:r>
              <a:rPr lang="en-US" dirty="0">
                <a:solidFill>
                  <a:schemeClr val="tx1"/>
                </a:solidFill>
              </a:rPr>
              <a:t> describe IPCC; how to make it semantic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E63D5E-7B58-468E-6D85-85244143C7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3797" y="2115440"/>
            <a:ext cx="691173" cy="959754"/>
          </a:xfrm>
          <a:prstGeom prst="rect">
            <a:avLst/>
          </a:prstGeom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FD9869B5-C06C-9517-3C69-F41096216A25}"/>
              </a:ext>
            </a:extLst>
          </p:cNvPr>
          <p:cNvSpPr/>
          <p:nvPr/>
        </p:nvSpPr>
        <p:spPr>
          <a:xfrm>
            <a:off x="3464171" y="2473526"/>
            <a:ext cx="2740877" cy="959754"/>
          </a:xfrm>
          <a:prstGeom prst="wedgeEllipseCallout">
            <a:avLst>
              <a:gd name="adj1" fmla="val 104076"/>
              <a:gd name="adj2" fmla="val -6175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Enshittification</a:t>
            </a:r>
            <a:r>
              <a:rPr lang="en-US" dirty="0">
                <a:solidFill>
                  <a:schemeClr val="tx1"/>
                </a:solidFill>
              </a:rPr>
              <a:t> alert! There may be YouTube ads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349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E1EC-C79A-3B81-C01B-E3662AE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FC079-08B3-9B93-7844-3FE9EDB93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(some random pages about AI follow)</a:t>
            </a:r>
          </a:p>
        </p:txBody>
      </p:sp>
    </p:spTree>
    <p:extLst>
      <p:ext uri="{BB962C8B-B14F-4D97-AF65-F5344CB8AC3E}">
        <p14:creationId xmlns:p14="http://schemas.microsoft.com/office/powerpoint/2010/main" val="1796200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D68AE6-9881-86D8-1F00-6DD22B65AF5E}"/>
              </a:ext>
            </a:extLst>
          </p:cNvPr>
          <p:cNvGrpSpPr/>
          <p:nvPr/>
        </p:nvGrpSpPr>
        <p:grpSpPr>
          <a:xfrm>
            <a:off x="2905721" y="4298865"/>
            <a:ext cx="3332557" cy="2559135"/>
            <a:chOff x="2790657" y="3971167"/>
            <a:chExt cx="2897518" cy="24366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94CEE7-997B-B4D9-48F8-9DE1A497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2914981" y="3971167"/>
              <a:ext cx="1791706" cy="136756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F0BF62-64C9-A8D6-2AF6-378F3BB995E0}"/>
                </a:ext>
              </a:extLst>
            </p:cNvPr>
            <p:cNvSpPr txBox="1"/>
            <p:nvPr/>
          </p:nvSpPr>
          <p:spPr>
            <a:xfrm>
              <a:off x="2790657" y="5406908"/>
              <a:ext cx="2897518" cy="1000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Polly, </a:t>
              </a:r>
            </a:p>
            <a:p>
              <a:r>
                <a:rPr lang="en-US" dirty="0" err="1"/>
                <a:t>stochasticParrot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F93E1C-9907-1E1E-EBA3-AD0BC767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34" y="244512"/>
            <a:ext cx="7772400" cy="3859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0CFDE6-3D10-3B03-E551-ACCD6EBAB411}"/>
              </a:ext>
            </a:extLst>
          </p:cNvPr>
          <p:cNvSpPr txBox="1"/>
          <p:nvPr/>
        </p:nvSpPr>
        <p:spPr>
          <a:xfrm>
            <a:off x="2546181" y="799668"/>
            <a:ext cx="3065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Hallucinations!</a:t>
            </a:r>
          </a:p>
        </p:txBody>
      </p:sp>
    </p:spTree>
    <p:extLst>
      <p:ext uri="{BB962C8B-B14F-4D97-AF65-F5344CB8AC3E}">
        <p14:creationId xmlns:p14="http://schemas.microsoft.com/office/powerpoint/2010/main" val="4095751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C38A927-FBEB-073A-81A4-1CC06F64ACD0}"/>
              </a:ext>
            </a:extLst>
          </p:cNvPr>
          <p:cNvGrpSpPr/>
          <p:nvPr/>
        </p:nvGrpSpPr>
        <p:grpSpPr>
          <a:xfrm>
            <a:off x="426299" y="1845091"/>
            <a:ext cx="2242602" cy="3886955"/>
            <a:chOff x="66965" y="1869403"/>
            <a:chExt cx="2242602" cy="3886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BA07D9-61CD-9B2F-B7F2-B78A6D21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B3655F-3F36-A3B6-5CA5-86FEBA2D1661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56" y="2057611"/>
            <a:ext cx="2490179" cy="305850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CCB308B-0A38-CB05-FDCA-6951D0430F5C}"/>
              </a:ext>
            </a:extLst>
          </p:cNvPr>
          <p:cNvGrpSpPr/>
          <p:nvPr/>
        </p:nvGrpSpPr>
        <p:grpSpPr>
          <a:xfrm>
            <a:off x="2640194" y="947467"/>
            <a:ext cx="4718019" cy="645153"/>
            <a:chOff x="2385477" y="2620063"/>
            <a:chExt cx="4718019" cy="645153"/>
          </a:xfrm>
          <a:solidFill>
            <a:schemeClr val="bg1"/>
          </a:solidFill>
        </p:grpSpPr>
        <p:sp>
          <p:nvSpPr>
            <p:cNvPr id="9" name="Rectangular Callout 8">
              <a:extLst>
                <a:ext uri="{FF2B5EF4-FFF2-40B4-BE49-F238E27FC236}">
                  <a16:creationId xmlns:a16="http://schemas.microsoft.com/office/drawing/2014/main" id="{6C0E8EA0-AA4A-07B6-8191-D6881083253A}"/>
                </a:ext>
              </a:extLst>
            </p:cNvPr>
            <p:cNvSpPr/>
            <p:nvPr/>
          </p:nvSpPr>
          <p:spPr>
            <a:xfrm>
              <a:off x="2385477" y="2620063"/>
              <a:ext cx="2859110" cy="645153"/>
            </a:xfrm>
            <a:prstGeom prst="wedgeRectCallout">
              <a:avLst>
                <a:gd name="adj1" fmla="val -59121"/>
                <a:gd name="adj2" fmla="val 210191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ADFCD2-19CA-3FB5-4376-A8C440AF90ED}"/>
                </a:ext>
              </a:extLst>
            </p:cNvPr>
            <p:cNvSpPr txBox="1"/>
            <p:nvPr/>
          </p:nvSpPr>
          <p:spPr>
            <a:xfrm>
              <a:off x="2530449" y="2681029"/>
              <a:ext cx="4573047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Should we trust </a:t>
              </a:r>
              <a:r>
                <a:rPr lang="en-US" sz="2800" dirty="0" err="1"/>
                <a:t>HuggingFace</a:t>
              </a:r>
              <a:r>
                <a:rPr lang="en-US" sz="2800" dirty="0"/>
                <a:t>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F4155F-0B76-10EE-9E66-A5B515E8638D}"/>
              </a:ext>
            </a:extLst>
          </p:cNvPr>
          <p:cNvGrpSpPr/>
          <p:nvPr/>
        </p:nvGrpSpPr>
        <p:grpSpPr>
          <a:xfrm>
            <a:off x="2640194" y="5116119"/>
            <a:ext cx="6296878" cy="1031202"/>
            <a:chOff x="2530449" y="2615709"/>
            <a:chExt cx="6330451" cy="954107"/>
          </a:xfrm>
          <a:solidFill>
            <a:schemeClr val="bg1"/>
          </a:solidFill>
        </p:grpSpPr>
        <p:sp>
          <p:nvSpPr>
            <p:cNvPr id="12" name="Rectangular Callout 11">
              <a:extLst>
                <a:ext uri="{FF2B5EF4-FFF2-40B4-BE49-F238E27FC236}">
                  <a16:creationId xmlns:a16="http://schemas.microsoft.com/office/drawing/2014/main" id="{A6F2BB66-06EE-877E-70FE-6C775E3D16E9}"/>
                </a:ext>
              </a:extLst>
            </p:cNvPr>
            <p:cNvSpPr/>
            <p:nvPr/>
          </p:nvSpPr>
          <p:spPr>
            <a:xfrm>
              <a:off x="2742000" y="2681029"/>
              <a:ext cx="2859110" cy="645153"/>
            </a:xfrm>
            <a:prstGeom prst="wedgeRectCallout">
              <a:avLst>
                <a:gd name="adj1" fmla="val 95630"/>
                <a:gd name="adj2" fmla="val -339182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CE49A7-7A7D-021F-69CF-92805FB947EC}"/>
                </a:ext>
              </a:extLst>
            </p:cNvPr>
            <p:cNvSpPr txBox="1"/>
            <p:nvPr/>
          </p:nvSpPr>
          <p:spPr>
            <a:xfrm>
              <a:off x="2530449" y="2615709"/>
              <a:ext cx="6330451" cy="95410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 don’t know where their data comes from</a:t>
              </a:r>
            </a:p>
            <a:p>
              <a:r>
                <a:rPr lang="en-US" sz="2800" dirty="0"/>
                <a:t>And they don’t have an advisory board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8088B6-1358-D820-F8AF-8D90E25A1B1B}"/>
              </a:ext>
            </a:extLst>
          </p:cNvPr>
          <p:cNvSpPr txBox="1"/>
          <p:nvPr/>
        </p:nvSpPr>
        <p:spPr>
          <a:xfrm>
            <a:off x="1007165" y="6321287"/>
            <a:ext cx="466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must create our own OKF-Open framework!</a:t>
            </a:r>
          </a:p>
        </p:txBody>
      </p:sp>
    </p:spTree>
    <p:extLst>
      <p:ext uri="{BB962C8B-B14F-4D97-AF65-F5344CB8AC3E}">
        <p14:creationId xmlns:p14="http://schemas.microsoft.com/office/powerpoint/2010/main" val="1098357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156E-4AD9-23EE-A54E-92F3BA7C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data are private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run by a </a:t>
            </a:r>
            <a:r>
              <a:rPr lang="en-US" b="1" dirty="0"/>
              <a:t>private for-profit company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5D5B3-5059-C67B-1D2F-1872FA12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6" y="2291706"/>
            <a:ext cx="2601340" cy="3591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12F2B-F624-2F24-D27E-21DCA437E8C9}"/>
              </a:ext>
            </a:extLst>
          </p:cNvPr>
          <p:cNvSpPr txBox="1"/>
          <p:nvPr/>
        </p:nvSpPr>
        <p:spPr>
          <a:xfrm>
            <a:off x="4353059" y="2291706"/>
            <a:ext cx="4533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“We are on a mission to democratize </a:t>
            </a:r>
            <a:r>
              <a:rPr lang="en-GB" b="0" i="1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good</a:t>
            </a:r>
            <a:r>
              <a:rPr lang="en-GB" b="0" i="0" dirty="0">
                <a:solidFill>
                  <a:srgbClr val="4B5563"/>
                </a:solidFill>
                <a:effectLst/>
                <a:latin typeface="Source Sans Pro" panose="020F0502020204030204" pitchFamily="34" charset="0"/>
              </a:rPr>
              <a:t> machine learning, one commit at a time.”</a:t>
            </a:r>
          </a:p>
        </p:txBody>
      </p:sp>
    </p:spTree>
    <p:extLst>
      <p:ext uri="{BB962C8B-B14F-4D97-AF65-F5344CB8AC3E}">
        <p14:creationId xmlns:p14="http://schemas.microsoft.com/office/powerpoint/2010/main" val="697141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hlinkClick r:id="rId3"/>
            <a:extLst>
              <a:ext uri="{FF2B5EF4-FFF2-40B4-BE49-F238E27FC236}">
                <a16:creationId xmlns:a16="http://schemas.microsoft.com/office/drawing/2014/main" id="{D8C8DE9B-B0E4-64D7-5308-405EC84B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05680"/>
            <a:ext cx="38100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031F22-650C-6D36-A2C3-9F0F8882A917}"/>
              </a:ext>
            </a:extLst>
          </p:cNvPr>
          <p:cNvSpPr txBox="1"/>
          <p:nvPr/>
        </p:nvSpPr>
        <p:spPr>
          <a:xfrm>
            <a:off x="864393" y="3850767"/>
            <a:ext cx="7872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1904 depiction of an acquisitive and manipulative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 tooltip="Standard Oil"/>
              </a:rPr>
              <a:t>Standard Oil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(founded by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6" tooltip="John D. Rockefeller"/>
              </a:rPr>
              <a:t>John D. Rockefeller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as an all-powerful octopus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E312C-8EA6-570E-BF1B-9B92F4FF3BBB}"/>
              </a:ext>
            </a:extLst>
          </p:cNvPr>
          <p:cNvSpPr txBox="1"/>
          <p:nvPr/>
        </p:nvSpPr>
        <p:spPr>
          <a:xfrm>
            <a:off x="973098" y="4635717"/>
            <a:ext cx="576311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Those practices included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7" tooltip="Exploitation of natural resources"/>
              </a:rPr>
              <a:t>unfettered consumption and destruction of natural resources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8" tooltip="Crony capitalism"/>
              </a:rPr>
              <a:t>influencing high levels of government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9" tooltip="Wage slavery"/>
              </a:rPr>
              <a:t>wage slavery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0" tooltip="Anti-competitive practices"/>
              </a:rPr>
              <a:t>squashing competition by acquiring their competitors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create </a:t>
            </a:r>
          </a:p>
          <a:p>
            <a:r>
              <a:rPr lang="en-GB" sz="1400" u="none" strike="noStrike" dirty="0">
                <a:solidFill>
                  <a:srgbClr val="202122"/>
                </a:solidFill>
                <a:latin typeface="Arial" panose="020B0604020202020204" pitchFamily="34" charset="0"/>
                <a:hlinkClick r:id="rId11" tooltip="Monopoly"/>
              </a:rPr>
              <a:t>        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1" tooltip="Monopoly"/>
              </a:rPr>
              <a:t>monopolies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and/or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2" tooltip="Trust (business)"/>
              </a:rPr>
              <a:t>trusts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that control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3" tooltip="Market (economics)"/>
              </a:rPr>
              <a:t>the market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</a:t>
            </a:r>
          </a:p>
          <a:p>
            <a:r>
              <a:rPr lang="en-GB" sz="1400" dirty="0">
                <a:solidFill>
                  <a:srgbClr val="202122"/>
                </a:solidFill>
                <a:latin typeface="Arial" panose="020B0604020202020204" pitchFamily="34" charset="0"/>
              </a:rPr>
              <a:t>*   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4" tooltip="Market manipulation"/>
              </a:rPr>
              <a:t>schemes to sell stock at inflated prices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unsuspecting </a:t>
            </a:r>
            <a:r>
              <a:rPr lang="en-GB" sz="1400" b="0" i="0" u="none" strike="noStrike" dirty="0">
                <a:effectLst/>
                <a:latin typeface="Arial" panose="020B0604020202020204" pitchFamily="34" charset="0"/>
                <a:hlinkClick r:id="rId15" tooltip="Investor"/>
              </a:rPr>
              <a:t>investors</a:t>
            </a:r>
            <a:r>
              <a:rPr lang="en-GB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GB" sz="1400" b="0" i="0" u="none" strike="noStrike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  <a:hlinkClick r:id="rId16"/>
              </a:rPr>
              <a:t>[2]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51478D-E9BE-4EC3-7F45-C0A2103668CD}"/>
              </a:ext>
            </a:extLst>
          </p:cNvPr>
          <p:cNvSpPr txBox="1"/>
          <p:nvPr/>
        </p:nvSpPr>
        <p:spPr>
          <a:xfrm>
            <a:off x="3458405" y="326559"/>
            <a:ext cx="2684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ROBBER BARONS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1FFACA-5D04-0396-C73C-B11280397E71}"/>
              </a:ext>
            </a:extLst>
          </p:cNvPr>
          <p:cNvSpPr txBox="1"/>
          <p:nvPr/>
        </p:nvSpPr>
        <p:spPr>
          <a:xfrm>
            <a:off x="6142794" y="6531441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Wikipedia</a:t>
            </a:r>
          </a:p>
        </p:txBody>
      </p:sp>
    </p:spTree>
    <p:extLst>
      <p:ext uri="{BB962C8B-B14F-4D97-AF65-F5344CB8AC3E}">
        <p14:creationId xmlns:p14="http://schemas.microsoft.com/office/powerpoint/2010/main" val="65486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739702" y="241879"/>
            <a:ext cx="7664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RESTRICTIVE PRACTICE KILLS AUTOMATION!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2CB6A7-700D-0D4D-DA8A-EF44F58717D0}"/>
              </a:ext>
            </a:extLst>
          </p:cNvPr>
          <p:cNvSpPr txBox="1">
            <a:spLocks/>
          </p:cNvSpPr>
          <p:nvPr/>
        </p:nvSpPr>
        <p:spPr>
          <a:xfrm>
            <a:off x="97100" y="1992284"/>
            <a:ext cx="6865737" cy="830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"Elsevier stopped me doing my research" </a:t>
            </a:r>
            <a:r>
              <a:rPr lang="en-US" sz="1600" dirty="0">
                <a:hlinkClick r:id="rId2" tooltip="http://onsnetwork.org/chartgerink/2015/11/16/elsevier-stopped-me-doing-my-research/"/>
              </a:rPr>
              <a:t>http://onsnetwork.org/chartgerink/2015/11/16/elsevier-stopped-me-doing-my-research/ …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#</a:t>
            </a:r>
            <a:r>
              <a:rPr lang="en-US" sz="1600" b="1" dirty="0">
                <a:hlinkClick r:id="rId3"/>
              </a:rPr>
              <a:t>opencon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#</a:t>
            </a:r>
            <a:r>
              <a:rPr lang="en-US" sz="1600" b="1" dirty="0">
                <a:hlinkClick r:id="rId4"/>
              </a:rPr>
              <a:t>TDM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2F20C-D81B-0908-5C32-A4D80B34641D}"/>
              </a:ext>
            </a:extLst>
          </p:cNvPr>
          <p:cNvSpPr txBox="1"/>
          <p:nvPr/>
        </p:nvSpPr>
        <p:spPr>
          <a:xfrm>
            <a:off x="180227" y="1072351"/>
            <a:ext cx="8142433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Elsevier stopped me doing my research</a:t>
            </a:r>
          </a:p>
          <a:p>
            <a:pPr algn="ctr"/>
            <a:r>
              <a:rPr lang="en-US" sz="2400" i="1" dirty="0"/>
              <a:t>Chris </a:t>
            </a:r>
            <a:r>
              <a:rPr lang="en-US" sz="2400" i="1" dirty="0" err="1"/>
              <a:t>Hartgerink</a:t>
            </a:r>
            <a:endParaRPr lang="en-US" sz="24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E9C74-0A2E-01D1-7BBE-AEE7713732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837" y="1992283"/>
            <a:ext cx="1506135" cy="162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BAAACC-4C8D-6BFA-CF16-198287E371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037" y="3676735"/>
            <a:ext cx="6527800" cy="311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049FDD-D1B4-21AB-168C-8A43819498FC}"/>
              </a:ext>
            </a:extLst>
          </p:cNvPr>
          <p:cNvSpPr txBox="1"/>
          <p:nvPr/>
        </p:nvSpPr>
        <p:spPr>
          <a:xfrm>
            <a:off x="2814452" y="6418903"/>
            <a:ext cx="424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https://www.nature.com/articles/429231a</a:t>
            </a:r>
            <a:r>
              <a:rPr lang="en-US" dirty="0"/>
              <a:t> </a:t>
            </a:r>
          </a:p>
        </p:txBody>
      </p:sp>
      <p:pic>
        <p:nvPicPr>
          <p:cNvPr id="3074" name="Picture 2" descr="BBG Logo">
            <a:extLst>
              <a:ext uri="{FF2B5EF4-FFF2-40B4-BE49-F238E27FC236}">
                <a16:creationId xmlns:a16="http://schemas.microsoft.com/office/drawing/2014/main" id="{7415C761-21F5-7D0E-4227-2027801C4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934" y="4335438"/>
            <a:ext cx="899679" cy="80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AAF6E5-28C1-029A-B7C2-162206AE8447}"/>
              </a:ext>
            </a:extLst>
          </p:cNvPr>
          <p:cNvSpPr txBox="1"/>
          <p:nvPr/>
        </p:nvSpPr>
        <p:spPr>
          <a:xfrm>
            <a:off x="5985164" y="6018235"/>
            <a:ext cx="307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9"/>
              </a:rPr>
              <a:t>http://bannedbygaussian.org/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8397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4A8D5-C49B-6FC9-130B-7F6FABD2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58" y="418474"/>
            <a:ext cx="7601123" cy="2323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45B0-DC90-5481-E220-0AD24E6DED65}"/>
              </a:ext>
            </a:extLst>
          </p:cNvPr>
          <p:cNvSpPr txBox="1"/>
          <p:nvPr/>
        </p:nvSpPr>
        <p:spPr>
          <a:xfrm>
            <a:off x="2286000" y="62116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https://pluralistic.net/2023/01/21/potemkin-ai/#hey-guys</a:t>
            </a:r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44923F-49EF-A83A-326A-BDFB7FE23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" y="2953869"/>
            <a:ext cx="8408152" cy="23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96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FF3D-FBB7-5064-69C3-2B01CD70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35618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dirty="0"/>
              <a:t>Engage your brain!</a:t>
            </a:r>
            <a:br>
              <a:rPr lang="en-US" sz="7200" dirty="0"/>
            </a:br>
            <a:r>
              <a:rPr lang="en-US" sz="7200" dirty="0"/>
              <a:t>Control AI or it will control you!</a:t>
            </a:r>
            <a:br>
              <a:rPr lang="en-US" sz="7200" dirty="0"/>
            </a:br>
            <a:endParaRPr lang="en-US" sz="7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6CCF09-71FE-3879-575D-E16218802BDE}"/>
              </a:ext>
            </a:extLst>
          </p:cNvPr>
          <p:cNvGrpSpPr/>
          <p:nvPr/>
        </p:nvGrpSpPr>
        <p:grpSpPr>
          <a:xfrm>
            <a:off x="0" y="2578618"/>
            <a:ext cx="2242602" cy="3886955"/>
            <a:chOff x="66965" y="1869403"/>
            <a:chExt cx="2242602" cy="38869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A9BC57-6BFE-A8C9-E57F-29416C52D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129" y="1869403"/>
              <a:ext cx="1987731" cy="3483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1B5E26-12E6-5014-0FED-AD2305AB50C1}"/>
                </a:ext>
              </a:extLst>
            </p:cNvPr>
            <p:cNvSpPr txBox="1"/>
            <p:nvPr/>
          </p:nvSpPr>
          <p:spPr>
            <a:xfrm>
              <a:off x="66965" y="5387026"/>
              <a:ext cx="2242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AMI, </a:t>
              </a:r>
              <a:r>
                <a:rPr lang="en-US" dirty="0" err="1"/>
                <a:t>semanticClimate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1976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8891-CD34-C98D-5E34-FD8F1132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1C01-F3F1-1A2F-E5EE-1F8EF068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https://x.com/okfn_okapi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1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A07D9-61CD-9B2F-B7F2-B78A6D2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4" y="1845091"/>
            <a:ext cx="984426" cy="172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65" y="1933913"/>
            <a:ext cx="1217272" cy="1495087"/>
          </a:xfrm>
          <a:prstGeom prst="rect">
            <a:avLst/>
          </a:prstGeom>
        </p:spPr>
      </p:pic>
      <p:sp>
        <p:nvSpPr>
          <p:cNvPr id="16" name="Oval Callout 15">
            <a:extLst>
              <a:ext uri="{FF2B5EF4-FFF2-40B4-BE49-F238E27FC236}">
                <a16:creationId xmlns:a16="http://schemas.microsoft.com/office/drawing/2014/main" id="{C5111DF0-1572-9932-4AEE-7D7724BE92CC}"/>
              </a:ext>
            </a:extLst>
          </p:cNvPr>
          <p:cNvSpPr/>
          <p:nvPr/>
        </p:nvSpPr>
        <p:spPr>
          <a:xfrm>
            <a:off x="2906463" y="814877"/>
            <a:ext cx="3012737" cy="955681"/>
          </a:xfrm>
          <a:prstGeom prst="wedgeEllipseCallout">
            <a:avLst>
              <a:gd name="adj1" fmla="val -94779"/>
              <a:gd name="adj2" fmla="val 16732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 spend so much time on corrections, retyping, validating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1CCB60C6-EA5A-7807-8762-1EAC619201D4}"/>
              </a:ext>
            </a:extLst>
          </p:cNvPr>
          <p:cNvSpPr/>
          <p:nvPr/>
        </p:nvSpPr>
        <p:spPr>
          <a:xfrm>
            <a:off x="3143030" y="2400316"/>
            <a:ext cx="2625094" cy="1028684"/>
          </a:xfrm>
          <a:prstGeom prst="wedgeEllipseCallout">
            <a:avLst>
              <a:gd name="adj1" fmla="val -112069"/>
              <a:gd name="adj2" fmla="val 243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And Tables have to be retyped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" name="Oval Callout 19">
            <a:extLst>
              <a:ext uri="{FF2B5EF4-FFF2-40B4-BE49-F238E27FC236}">
                <a16:creationId xmlns:a16="http://schemas.microsoft.com/office/drawing/2014/main" id="{9516474E-00FC-DFED-5075-FEB36AFAD400}"/>
              </a:ext>
            </a:extLst>
          </p:cNvPr>
          <p:cNvSpPr/>
          <p:nvPr/>
        </p:nvSpPr>
        <p:spPr>
          <a:xfrm>
            <a:off x="2906463" y="5866605"/>
            <a:ext cx="3506353" cy="854811"/>
          </a:xfrm>
          <a:prstGeom prst="wedgeEllipseCallout">
            <a:avLst>
              <a:gd name="adj1" fmla="val 93413"/>
              <a:gd name="adj2" fmla="val -445839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1870776" y="241879"/>
            <a:ext cx="540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FRICTION KILLS AUTOMATION!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0D2AB5-DFA1-7C89-C011-1318CE92A10C}"/>
              </a:ext>
            </a:extLst>
          </p:cNvPr>
          <p:cNvSpPr txBox="1"/>
          <p:nvPr/>
        </p:nvSpPr>
        <p:spPr>
          <a:xfrm>
            <a:off x="3328317" y="5969790"/>
            <a:ext cx="30844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Open Knowledge Foundation</a:t>
            </a:r>
          </a:p>
          <a:p>
            <a:r>
              <a:rPr lang="en-US" dirty="0"/>
              <a:t>Frictionless Data can solve that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3CB060C8-BEAE-38C0-D89A-BC593D5B4840}"/>
              </a:ext>
            </a:extLst>
          </p:cNvPr>
          <p:cNvSpPr/>
          <p:nvPr/>
        </p:nvSpPr>
        <p:spPr>
          <a:xfrm>
            <a:off x="3014841" y="1718367"/>
            <a:ext cx="3506353" cy="734141"/>
          </a:xfrm>
          <a:prstGeom prst="wedgeEllipseCallout">
            <a:avLst>
              <a:gd name="adj1" fmla="val 90567"/>
              <a:gd name="adj2" fmla="val 59097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PDF KILLS SCIENTIFIC DATA.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23BBB-052A-9F83-5460-21BDDD73E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96" y="3447285"/>
            <a:ext cx="5402442" cy="21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4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Callout 19">
            <a:extLst>
              <a:ext uri="{FF2B5EF4-FFF2-40B4-BE49-F238E27FC236}">
                <a16:creationId xmlns:a16="http://schemas.microsoft.com/office/drawing/2014/main" id="{9516474E-00FC-DFED-5075-FEB36AFAD400}"/>
              </a:ext>
            </a:extLst>
          </p:cNvPr>
          <p:cNvSpPr/>
          <p:nvPr/>
        </p:nvSpPr>
        <p:spPr>
          <a:xfrm>
            <a:off x="2640194" y="5143685"/>
            <a:ext cx="3953836" cy="911568"/>
          </a:xfrm>
          <a:prstGeom prst="wedgeEllipseCallout">
            <a:avLst>
              <a:gd name="adj1" fmla="val 92519"/>
              <a:gd name="adj2" fmla="val -360427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Because publishers insist on page limits, impact factors, self interest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61113-9ED6-D3FA-4873-9C1759B4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82" y="1508025"/>
            <a:ext cx="5490100" cy="3550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BA07D9-61CD-9B2F-B7F2-B78A6D21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3" y="1845091"/>
            <a:ext cx="903787" cy="15839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528" y="1845091"/>
            <a:ext cx="903787" cy="1110056"/>
          </a:xfrm>
          <a:prstGeom prst="rect">
            <a:avLst/>
          </a:prstGeom>
        </p:spPr>
      </p:pic>
      <p:sp>
        <p:nvSpPr>
          <p:cNvPr id="16" name="Oval Callout 15">
            <a:extLst>
              <a:ext uri="{FF2B5EF4-FFF2-40B4-BE49-F238E27FC236}">
                <a16:creationId xmlns:a16="http://schemas.microsoft.com/office/drawing/2014/main" id="{C5111DF0-1572-9932-4AEE-7D7724BE92CC}"/>
              </a:ext>
            </a:extLst>
          </p:cNvPr>
          <p:cNvSpPr/>
          <p:nvPr/>
        </p:nvSpPr>
        <p:spPr>
          <a:xfrm>
            <a:off x="1350968" y="837296"/>
            <a:ext cx="3012737" cy="955681"/>
          </a:xfrm>
          <a:prstGeom prst="wedgeEllipseCallout">
            <a:avLst>
              <a:gd name="adj1" fmla="val -43498"/>
              <a:gd name="adj2" fmla="val 14290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</a:rPr>
              <a:t>Why can’t authors make semantic figures with captions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3647462" y="252521"/>
            <a:ext cx="540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FRICTION KILLS AUTOMATION!</a:t>
            </a:r>
          </a:p>
        </p:txBody>
      </p:sp>
    </p:spTree>
    <p:extLst>
      <p:ext uri="{BB962C8B-B14F-4D97-AF65-F5344CB8AC3E}">
        <p14:creationId xmlns:p14="http://schemas.microsoft.com/office/powerpoint/2010/main" val="327398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A07D9-61CD-9B2F-B7F2-B78A6D21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4" y="1845091"/>
            <a:ext cx="984426" cy="1725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030C0-711C-53CA-F753-945F7438B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65" y="1933913"/>
            <a:ext cx="1217272" cy="1495087"/>
          </a:xfrm>
          <a:prstGeom prst="rect">
            <a:avLst/>
          </a:prstGeom>
        </p:spPr>
      </p:pic>
      <p:sp>
        <p:nvSpPr>
          <p:cNvPr id="16" name="Oval Callout 15">
            <a:extLst>
              <a:ext uri="{FF2B5EF4-FFF2-40B4-BE49-F238E27FC236}">
                <a16:creationId xmlns:a16="http://schemas.microsoft.com/office/drawing/2014/main" id="{C5111DF0-1572-9932-4AEE-7D7724BE92CC}"/>
              </a:ext>
            </a:extLst>
          </p:cNvPr>
          <p:cNvSpPr/>
          <p:nvPr/>
        </p:nvSpPr>
        <p:spPr>
          <a:xfrm>
            <a:off x="2261771" y="814877"/>
            <a:ext cx="3657430" cy="955681"/>
          </a:xfrm>
          <a:prstGeom prst="wedgeEllipseCallout">
            <a:avLst>
              <a:gd name="adj1" fmla="val -68479"/>
              <a:gd name="adj2" fmla="val 15987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Have frictionless access to all material </a:t>
            </a:r>
            <a:r>
              <a:rPr lang="en-US" sz="1800" dirty="0">
                <a:solidFill>
                  <a:schemeClr val="tx1"/>
                </a:solidFill>
              </a:rPr>
              <a:t>and its context 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92E0B-5C7F-6A74-BD3A-37FD4E67A57E}"/>
              </a:ext>
            </a:extLst>
          </p:cNvPr>
          <p:cNvSpPr txBox="1"/>
          <p:nvPr/>
        </p:nvSpPr>
        <p:spPr>
          <a:xfrm>
            <a:off x="1969558" y="241879"/>
            <a:ext cx="520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Requirements for assessment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3CB060C8-BEAE-38C0-D89A-BC593D5B4840}"/>
              </a:ext>
            </a:extLst>
          </p:cNvPr>
          <p:cNvSpPr/>
          <p:nvPr/>
        </p:nvSpPr>
        <p:spPr>
          <a:xfrm>
            <a:off x="2743285" y="1906962"/>
            <a:ext cx="3657429" cy="734141"/>
          </a:xfrm>
          <a:prstGeom prst="wedgeEllipseCallout">
            <a:avLst>
              <a:gd name="adj1" fmla="val 91865"/>
              <a:gd name="adj2" fmla="val 2836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.. which must have </a:t>
            </a:r>
            <a:r>
              <a:rPr lang="en-US" b="1" dirty="0">
                <a:solidFill>
                  <a:schemeClr val="tx1"/>
                </a:solidFill>
              </a:rPr>
              <a:t>semantic structure </a:t>
            </a:r>
            <a:r>
              <a:rPr lang="en-US" dirty="0">
                <a:solidFill>
                  <a:schemeClr val="tx1"/>
                </a:solidFill>
              </a:rPr>
              <a:t>…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73CA0-81D8-E170-594A-A8A32913F18C}"/>
              </a:ext>
            </a:extLst>
          </p:cNvPr>
          <p:cNvSpPr txBox="1"/>
          <p:nvPr/>
        </p:nvSpPr>
        <p:spPr>
          <a:xfrm>
            <a:off x="771896" y="1104405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We must: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74ECC5-0506-4469-6AAA-9D3B368311FE}"/>
              </a:ext>
            </a:extLst>
          </p:cNvPr>
          <p:cNvGrpSpPr/>
          <p:nvPr/>
        </p:nvGrpSpPr>
        <p:grpSpPr>
          <a:xfrm>
            <a:off x="3143029" y="2777507"/>
            <a:ext cx="3139017" cy="943904"/>
            <a:chOff x="3103335" y="2800391"/>
            <a:chExt cx="3139017" cy="1028684"/>
          </a:xfrm>
        </p:grpSpPr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1CCB60C6-EA5A-7807-8762-1EAC619201D4}"/>
                </a:ext>
              </a:extLst>
            </p:cNvPr>
            <p:cNvSpPr/>
            <p:nvPr/>
          </p:nvSpPr>
          <p:spPr>
            <a:xfrm>
              <a:off x="3103335" y="2800391"/>
              <a:ext cx="3139017" cy="1028684"/>
            </a:xfrm>
            <a:prstGeom prst="wedgeEllipseCallout">
              <a:avLst>
                <a:gd name="adj1" fmla="val -97553"/>
                <a:gd name="adj2" fmla="val -44257"/>
              </a:avLst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27828F-63FB-054F-6964-FCF51AFBA8B0}"/>
                </a:ext>
              </a:extLst>
            </p:cNvPr>
            <p:cNvSpPr txBox="1"/>
            <p:nvPr/>
          </p:nvSpPr>
          <p:spPr>
            <a:xfrm>
              <a:off x="3103336" y="3028603"/>
              <a:ext cx="2946640" cy="572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…of computable </a:t>
              </a:r>
              <a:r>
                <a:rPr lang="en-US" b="1" dirty="0"/>
                <a:t>components</a:t>
              </a:r>
            </a:p>
            <a:p>
              <a:r>
                <a:rPr lang="en-US" dirty="0"/>
                <a:t> with </a:t>
              </a:r>
              <a:r>
                <a:rPr lang="en-US" b="1" dirty="0"/>
                <a:t>unique community IDs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FF7A20-E410-3B3C-A1CF-871B254A094E}"/>
              </a:ext>
            </a:extLst>
          </p:cNvPr>
          <p:cNvSpPr txBox="1"/>
          <p:nvPr/>
        </p:nvSpPr>
        <p:spPr>
          <a:xfrm>
            <a:off x="3143029" y="4481003"/>
            <a:ext cx="3139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FRICTIONLESS</a:t>
            </a:r>
            <a:r>
              <a:rPr lang="en-US" dirty="0"/>
              <a:t> </a:t>
            </a:r>
            <a:r>
              <a:rPr lang="en-US" b="1" dirty="0"/>
              <a:t>DOCUMENTS!!!</a:t>
            </a:r>
          </a:p>
          <a:p>
            <a:endParaRPr lang="en-US" b="1" dirty="0"/>
          </a:p>
          <a:p>
            <a:r>
              <a:rPr lang="en-US" b="1" dirty="0"/>
              <a:t>Data, Text, Images, and semantic objects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3699B-0B6C-AC17-0A4E-E2CD47392F8B}"/>
              </a:ext>
            </a:extLst>
          </p:cNvPr>
          <p:cNvSpPr txBox="1"/>
          <p:nvPr/>
        </p:nvSpPr>
        <p:spPr>
          <a:xfrm>
            <a:off x="3088942" y="5858457"/>
            <a:ext cx="334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a collaborative community…</a:t>
            </a:r>
          </a:p>
        </p:txBody>
      </p:sp>
    </p:spTree>
    <p:extLst>
      <p:ext uri="{BB962C8B-B14F-4D97-AF65-F5344CB8AC3E}">
        <p14:creationId xmlns:p14="http://schemas.microsoft.com/office/powerpoint/2010/main" val="1161242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28611546-0F90-07EE-1B17-847B633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4154"/>
            <a:ext cx="9144000" cy="418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AEDD9-E37B-B0A1-FB04-FD2301C2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547254"/>
            <a:ext cx="7518400" cy="186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84A779-931B-3997-4B7B-9DF005CD1AF1}"/>
              </a:ext>
            </a:extLst>
          </p:cNvPr>
          <p:cNvSpPr txBox="1"/>
          <p:nvPr/>
        </p:nvSpPr>
        <p:spPr>
          <a:xfrm>
            <a:off x="6519553" y="5783283"/>
            <a:ext cx="912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 2017</a:t>
            </a:r>
          </a:p>
        </p:txBody>
      </p:sp>
    </p:spTree>
    <p:extLst>
      <p:ext uri="{BB962C8B-B14F-4D97-AF65-F5344CB8AC3E}">
        <p14:creationId xmlns:p14="http://schemas.microsoft.com/office/powerpoint/2010/main" val="4018995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1366"/>
            <a:ext cx="8229600" cy="949249"/>
          </a:xfrm>
        </p:spPr>
        <p:txBody>
          <a:bodyPr/>
          <a:lstStyle/>
          <a:p>
            <a:r>
              <a:rPr lang="en-US" dirty="0"/>
              <a:t>What is “Content”?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" y="492810"/>
            <a:ext cx="5092849" cy="283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61411"/>
            <a:ext cx="2934703" cy="2381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330" y="4377441"/>
            <a:ext cx="5299012" cy="2003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612" y="785129"/>
            <a:ext cx="4294568" cy="180606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5629" y="6308959"/>
            <a:ext cx="5978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http://www.plosone.org/article/fetchObject.action?uri=info:doi/10.1371/journal.pone.0111303&amp;representation=PDF</a:t>
            </a:r>
            <a:r>
              <a:rPr lang="en-US" sz="1200" dirty="0"/>
              <a:t> CC-BY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91735" y="2863089"/>
            <a:ext cx="182093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0638" y="5793258"/>
            <a:ext cx="1173518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66991" y="4947304"/>
            <a:ext cx="1406755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TABLES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0564" y="1444423"/>
            <a:ext cx="2125101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CHEMISTRY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48369" y="1152035"/>
            <a:ext cx="997990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TEXT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46359" y="1911010"/>
            <a:ext cx="466307" cy="1045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045141" y="1024613"/>
            <a:ext cx="1113649" cy="19315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932452" y="1024613"/>
            <a:ext cx="652505" cy="19315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00" y="3046003"/>
            <a:ext cx="4751615" cy="9765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2056253" y="2976180"/>
            <a:ext cx="1228622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4703" y="3847662"/>
            <a:ext cx="5350143" cy="5847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chemeClr val="accent5"/>
                </a:solidFill>
              </a:rPr>
              <a:t>contentmine.org</a:t>
            </a:r>
            <a:r>
              <a:rPr lang="en-US" sz="3200" b="1" dirty="0">
                <a:solidFill>
                  <a:schemeClr val="accent5"/>
                </a:solidFill>
              </a:rPr>
              <a:t> tackles these</a:t>
            </a:r>
          </a:p>
        </p:txBody>
      </p:sp>
    </p:spTree>
    <p:extLst>
      <p:ext uri="{BB962C8B-B14F-4D97-AF65-F5344CB8AC3E}">
        <p14:creationId xmlns:p14="http://schemas.microsoft.com/office/powerpoint/2010/main" val="798287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5260A-D623-08DC-DAF4-8D6BA9A3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00" y="-76312"/>
            <a:ext cx="8229600" cy="1143000"/>
          </a:xfrm>
        </p:spPr>
        <p:txBody>
          <a:bodyPr/>
          <a:lstStyle/>
          <a:p>
            <a:r>
              <a:rPr lang="en-US" dirty="0" err="1"/>
              <a:t>semanticClimate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EB08A-B888-DFCD-8B69-DB2B5BA1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534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Builds a </a:t>
            </a:r>
            <a:r>
              <a:rPr lang="en-US" b="1" dirty="0"/>
              <a:t>community</a:t>
            </a:r>
          </a:p>
          <a:p>
            <a:pPr marL="0" indent="0">
              <a:buNone/>
            </a:pPr>
            <a:r>
              <a:rPr lang="en-US" dirty="0"/>
              <a:t>Automatically collects </a:t>
            </a:r>
            <a:r>
              <a:rPr lang="en-US" b="1" dirty="0"/>
              <a:t>scientific information </a:t>
            </a:r>
            <a:r>
              <a:rPr lang="en-US" dirty="0"/>
              <a:t>, makes it </a:t>
            </a:r>
            <a:r>
              <a:rPr lang="en-US" b="1" dirty="0"/>
              <a:t>semantic, annotates it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for </a:t>
            </a:r>
            <a:r>
              <a:rPr lang="en-US" b="1" dirty="0"/>
              <a:t>learning, re-use and advocacy by everyone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Climate AI outreach in India | Yusuf Hamied Department of ...">
            <a:extLst>
              <a:ext uri="{FF2B5EF4-FFF2-40B4-BE49-F238E27FC236}">
                <a16:creationId xmlns:a16="http://schemas.microsoft.com/office/drawing/2014/main" id="{286FD874-9DD7-7596-764F-8BBA15464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674" y="3891423"/>
            <a:ext cx="3024126" cy="14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eter Murray-Rust (@petermurrayrust) / X">
            <a:extLst>
              <a:ext uri="{FF2B5EF4-FFF2-40B4-BE49-F238E27FC236}">
                <a16:creationId xmlns:a16="http://schemas.microsoft.com/office/drawing/2014/main" id="{90CA4DCF-D41A-DEB1-41DD-C73F5669F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532" y="5344732"/>
            <a:ext cx="1513268" cy="151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01B6F-FB1C-82B2-D671-EA62C7630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32816"/>
            <a:ext cx="5969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6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12024</TotalTime>
  <Words>1398</Words>
  <Application>Microsoft Macintosh PowerPoint</Application>
  <PresentationFormat>On-screen Show (4:3)</PresentationFormat>
  <Paragraphs>212</Paragraphs>
  <Slides>32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-apple-system</vt:lpstr>
      <vt:lpstr>Arial</vt:lpstr>
      <vt:lpstr>Calibri</vt:lpstr>
      <vt:lpstr>Google Sans</vt:lpstr>
      <vt:lpstr>IBM Plex Sans</vt:lpstr>
      <vt:lpstr>Linux Libertine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“Content”?</vt:lpstr>
      <vt:lpstr>semanticClimate</vt:lpstr>
      <vt:lpstr>PowerPoint Presentation</vt:lpstr>
      <vt:lpstr>PowerPoint Presentation</vt:lpstr>
      <vt:lpstr>Software freedoms</vt:lpstr>
      <vt:lpstr>PMR’s requirements</vt:lpstr>
      <vt:lpstr>Our mission</vt:lpstr>
      <vt:lpstr>PowerPoint Presentation</vt:lpstr>
      <vt:lpstr>PowerPoint Presentation</vt:lpstr>
      <vt:lpstr>Graph Visualization and Analysis </vt:lpstr>
      <vt:lpstr>PowerPoint Presentation</vt:lpstr>
      <vt:lpstr>Multi-ontology object markup</vt:lpstr>
      <vt:lpstr>PowerPoint Presentation</vt:lpstr>
      <vt:lpstr>Renu’s go-to page of sC Resources https://semanticclimate.github.io/p/en/posts/resources/ </vt:lpstr>
      <vt:lpstr>PowerPoint Presentation</vt:lpstr>
      <vt:lpstr>PowerPoint Presentation</vt:lpstr>
      <vt:lpstr>Presentations from OKF “TheTechWeWant 2024”</vt:lpstr>
      <vt:lpstr>End of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Engage your brain! Control AI or it will control you!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229</cp:revision>
  <dcterms:created xsi:type="dcterms:W3CDTF">2016-12-10T10:57:49Z</dcterms:created>
  <dcterms:modified xsi:type="dcterms:W3CDTF">2026-01-27T22:19:18Z</dcterms:modified>
</cp:coreProperties>
</file>